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85"/>
  </p:notesMasterIdLst>
  <p:handoutMasterIdLst>
    <p:handoutMasterId r:id="rId86"/>
  </p:handoutMasterIdLst>
  <p:sldIdLst>
    <p:sldId id="775" r:id="rId2"/>
    <p:sldId id="785" r:id="rId3"/>
    <p:sldId id="786" r:id="rId4"/>
    <p:sldId id="914" r:id="rId5"/>
    <p:sldId id="887" r:id="rId6"/>
    <p:sldId id="891" r:id="rId7"/>
    <p:sldId id="888" r:id="rId8"/>
    <p:sldId id="835" r:id="rId9"/>
    <p:sldId id="836" r:id="rId10"/>
    <p:sldId id="911" r:id="rId11"/>
    <p:sldId id="837" r:id="rId12"/>
    <p:sldId id="838" r:id="rId13"/>
    <p:sldId id="919" r:id="rId14"/>
    <p:sldId id="893" r:id="rId15"/>
    <p:sldId id="842" r:id="rId16"/>
    <p:sldId id="900" r:id="rId17"/>
    <p:sldId id="902" r:id="rId18"/>
    <p:sldId id="894" r:id="rId19"/>
    <p:sldId id="844" r:id="rId20"/>
    <p:sldId id="845" r:id="rId21"/>
    <p:sldId id="846" r:id="rId22"/>
    <p:sldId id="847" r:id="rId23"/>
    <p:sldId id="904" r:id="rId24"/>
    <p:sldId id="848" r:id="rId25"/>
    <p:sldId id="903" r:id="rId26"/>
    <p:sldId id="947" r:id="rId27"/>
    <p:sldId id="889" r:id="rId28"/>
    <p:sldId id="912" r:id="rId29"/>
    <p:sldId id="920" r:id="rId30"/>
    <p:sldId id="923" r:id="rId31"/>
    <p:sldId id="922" r:id="rId32"/>
    <p:sldId id="849" r:id="rId33"/>
    <p:sldId id="850" r:id="rId34"/>
    <p:sldId id="851" r:id="rId35"/>
    <p:sldId id="852" r:id="rId36"/>
    <p:sldId id="906" r:id="rId37"/>
    <p:sldId id="907" r:id="rId38"/>
    <p:sldId id="963" r:id="rId39"/>
    <p:sldId id="853" r:id="rId40"/>
    <p:sldId id="854" r:id="rId41"/>
    <p:sldId id="940" r:id="rId42"/>
    <p:sldId id="967" r:id="rId43"/>
    <p:sldId id="964" r:id="rId44"/>
    <p:sldId id="959" r:id="rId45"/>
    <p:sldId id="941" r:id="rId46"/>
    <p:sldId id="856" r:id="rId47"/>
    <p:sldId id="857" r:id="rId48"/>
    <p:sldId id="862" r:id="rId49"/>
    <p:sldId id="863" r:id="rId50"/>
    <p:sldId id="866" r:id="rId51"/>
    <p:sldId id="867" r:id="rId52"/>
    <p:sldId id="868" r:id="rId53"/>
    <p:sldId id="870" r:id="rId54"/>
    <p:sldId id="871" r:id="rId55"/>
    <p:sldId id="872" r:id="rId56"/>
    <p:sldId id="873" r:id="rId57"/>
    <p:sldId id="874" r:id="rId58"/>
    <p:sldId id="962" r:id="rId59"/>
    <p:sldId id="943" r:id="rId60"/>
    <p:sldId id="942" r:id="rId61"/>
    <p:sldId id="965" r:id="rId62"/>
    <p:sldId id="957" r:id="rId63"/>
    <p:sldId id="908" r:id="rId64"/>
    <p:sldId id="925" r:id="rId65"/>
    <p:sldId id="926" r:id="rId66"/>
    <p:sldId id="958" r:id="rId67"/>
    <p:sldId id="927" r:id="rId68"/>
    <p:sldId id="928" r:id="rId69"/>
    <p:sldId id="929" r:id="rId70"/>
    <p:sldId id="930" r:id="rId71"/>
    <p:sldId id="931" r:id="rId72"/>
    <p:sldId id="932" r:id="rId73"/>
    <p:sldId id="933" r:id="rId74"/>
    <p:sldId id="934" r:id="rId75"/>
    <p:sldId id="935" r:id="rId76"/>
    <p:sldId id="936" r:id="rId77"/>
    <p:sldId id="938" r:id="rId78"/>
    <p:sldId id="939" r:id="rId79"/>
    <p:sldId id="910" r:id="rId80"/>
    <p:sldId id="913" r:id="rId81"/>
    <p:sldId id="961" r:id="rId82"/>
    <p:sldId id="966" r:id="rId83"/>
    <p:sldId id="960" r:id="rId84"/>
  </p:sldIdLst>
  <p:sldSz cx="9144000" cy="6858000" type="screen4x3"/>
  <p:notesSz cx="9283700" cy="6985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66"/>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89470" autoAdjust="0"/>
  </p:normalViewPr>
  <p:slideViewPr>
    <p:cSldViewPr snapToObjects="1">
      <p:cViewPr>
        <p:scale>
          <a:sx n="50" d="100"/>
          <a:sy n="50" d="100"/>
        </p:scale>
        <p:origin x="-1841" y="-262"/>
      </p:cViewPr>
      <p:guideLst>
        <p:guide orient="horz" pos="2944"/>
        <p:guide pos="5568"/>
      </p:guideLst>
    </p:cSldViewPr>
  </p:slideViewPr>
  <p:notesTextViewPr>
    <p:cViewPr>
      <p:scale>
        <a:sx n="100" d="100"/>
        <a:sy n="100" d="100"/>
      </p:scale>
      <p:origin x="0" y="0"/>
    </p:cViewPr>
  </p:notesTextViewPr>
  <p:notesViewPr>
    <p:cSldViewPr snapToObjects="1">
      <p:cViewPr varScale="1">
        <p:scale>
          <a:sx n="47" d="100"/>
          <a:sy n="47" d="100"/>
        </p:scale>
        <p:origin x="-1711" y="-5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7" cy="3492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5258615" y="0"/>
            <a:ext cx="4022937" cy="349250"/>
          </a:xfrm>
          <a:prstGeom prst="rect">
            <a:avLst/>
          </a:prstGeom>
        </p:spPr>
        <p:txBody>
          <a:bodyPr vert="horz" lIns="92958" tIns="46479" rIns="92958" bIns="46479" rtlCol="0"/>
          <a:lstStyle>
            <a:lvl1pPr algn="r">
              <a:defRPr sz="1200"/>
            </a:lvl1pPr>
          </a:lstStyle>
          <a:p>
            <a:fld id="{53E900B7-2981-4D74-994F-BF7F6E666201}" type="datetimeFigureOut">
              <a:rPr lang="en-US" smtClean="0"/>
              <a:t>8/29/2018</a:t>
            </a:fld>
            <a:endParaRPr lang="en-US"/>
          </a:p>
        </p:txBody>
      </p:sp>
      <p:sp>
        <p:nvSpPr>
          <p:cNvPr id="4" name="Footer Placeholder 3"/>
          <p:cNvSpPr>
            <a:spLocks noGrp="1"/>
          </p:cNvSpPr>
          <p:nvPr>
            <p:ph type="ftr" sz="quarter" idx="2"/>
          </p:nvPr>
        </p:nvSpPr>
        <p:spPr>
          <a:xfrm>
            <a:off x="0" y="6634538"/>
            <a:ext cx="4022937" cy="3492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5258615" y="6634538"/>
            <a:ext cx="4022937" cy="349250"/>
          </a:xfrm>
          <a:prstGeom prst="rect">
            <a:avLst/>
          </a:prstGeom>
        </p:spPr>
        <p:txBody>
          <a:bodyPr vert="horz" lIns="92958" tIns="46479" rIns="92958" bIns="46479" rtlCol="0" anchor="b"/>
          <a:lstStyle>
            <a:lvl1pPr algn="r">
              <a:defRPr sz="1200"/>
            </a:lvl1pPr>
          </a:lstStyle>
          <a:p>
            <a:fld id="{0B0C2A28-EEFE-4FF3-977A-EFBA9E380643}" type="slidenum">
              <a:rPr lang="en-US" smtClean="0"/>
              <a:t>‹#›</a:t>
            </a:fld>
            <a:endParaRPr lang="en-US"/>
          </a:p>
        </p:txBody>
      </p:sp>
    </p:spTree>
    <p:extLst>
      <p:ext uri="{BB962C8B-B14F-4D97-AF65-F5344CB8AC3E}">
        <p14:creationId xmlns:p14="http://schemas.microsoft.com/office/powerpoint/2010/main" val="3758309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5258615"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8/29/2018</a:t>
            </a:fld>
            <a:endParaRPr lang="en-US"/>
          </a:p>
        </p:txBody>
      </p:sp>
      <p:sp>
        <p:nvSpPr>
          <p:cNvPr id="60420" name="Rectangle 4"/>
          <p:cNvSpPr>
            <a:spLocks noGrp="1" noRot="1" noChangeAspect="1" noChangeArrowheads="1" noTextEdit="1"/>
          </p:cNvSpPr>
          <p:nvPr>
            <p:ph type="sldImg" idx="2"/>
          </p:nvPr>
        </p:nvSpPr>
        <p:spPr bwMode="auto">
          <a:xfrm>
            <a:off x="2895600" y="523875"/>
            <a:ext cx="3492500" cy="26193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928370" y="3317875"/>
            <a:ext cx="742696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9398" name="Rectangle 6"/>
          <p:cNvSpPr>
            <a:spLocks noGrp="1" noChangeArrowheads="1"/>
          </p:cNvSpPr>
          <p:nvPr>
            <p:ph type="ftr" sz="quarter" idx="4"/>
          </p:nvPr>
        </p:nvSpPr>
        <p:spPr bwMode="auto">
          <a:xfrm>
            <a:off x="0"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5258615"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aXV-yaFmQNk"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3" Type="http://schemas.openxmlformats.org/officeDocument/2006/relationships/hyperlink" Target="http://polaris.gseis.ucla.edu/pagre/how-to-help.html" TargetMode="External"/><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Reminder:</a:t>
            </a:r>
            <a:r>
              <a:rPr lang="en-US" baseline="0" dirty="0" smtClean="0"/>
              <a:t> </a:t>
            </a:r>
            <a:r>
              <a:rPr lang="en-US" dirty="0" smtClean="0"/>
              <a:t>No laptops in class</a:t>
            </a:r>
          </a:p>
          <a:p>
            <a:r>
              <a:rPr lang="en-US" dirty="0" smtClean="0"/>
              <a:t>Video to preload: </a:t>
            </a:r>
            <a:r>
              <a:rPr lang="en-US" dirty="0" smtClean="0">
                <a:hlinkClick r:id="rId3"/>
              </a:rPr>
              <a:t>https://www.youtube.com/watch?v=aXV-yaFmQNk</a:t>
            </a:r>
            <a:r>
              <a:rPr lang="en-US" dirty="0" smtClean="0"/>
              <a:t> </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128433029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Engaging</a:t>
            </a:r>
          </a:p>
          <a:p>
            <a:r>
              <a:rPr lang="en-US" dirty="0" smtClean="0"/>
              <a:t>Solves problems well / fits well within one’s life</a:t>
            </a:r>
          </a:p>
          <a:p>
            <a:r>
              <a:rPr lang="en-US" dirty="0" smtClean="0"/>
              <a:t>Aesthetic</a:t>
            </a:r>
          </a:p>
          <a:p>
            <a:r>
              <a:rPr lang="en-US" dirty="0" smtClean="0"/>
              <a:t>Approachable</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11</a:t>
            </a:fld>
            <a:endParaRPr lang="en-US"/>
          </a:p>
        </p:txBody>
      </p:sp>
    </p:spTree>
    <p:extLst>
      <p:ext uri="{BB962C8B-B14F-4D97-AF65-F5344CB8AC3E}">
        <p14:creationId xmlns:p14="http://schemas.microsoft.com/office/powerpoint/2010/main" val="352963219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Allows for high skill and high performance</a:t>
            </a:r>
          </a:p>
          <a:p>
            <a:r>
              <a:rPr lang="en-US" dirty="0" smtClean="0"/>
              <a:t>Unix: Solves problem very well (40+ years, still in use)</a:t>
            </a:r>
          </a:p>
          <a:p>
            <a:r>
              <a:rPr lang="en-US" dirty="0" smtClean="0"/>
              <a:t>Adaptable for new situations and needs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12</a:t>
            </a:fld>
            <a:endParaRPr lang="en-US"/>
          </a:p>
        </p:txBody>
      </p:sp>
    </p:spTree>
    <p:extLst>
      <p:ext uri="{BB962C8B-B14F-4D97-AF65-F5344CB8AC3E}">
        <p14:creationId xmlns:p14="http://schemas.microsoft.com/office/powerpoint/2010/main" val="203345736"/>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Unix is not easy to use, but offers a lot of value and high performance for experts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14</a:t>
            </a:fld>
            <a:endParaRPr lang="en-US"/>
          </a:p>
        </p:txBody>
      </p:sp>
    </p:spTree>
    <p:extLst>
      <p:ext uri="{BB962C8B-B14F-4D97-AF65-F5344CB8AC3E}">
        <p14:creationId xmlns:p14="http://schemas.microsoft.com/office/powerpoint/2010/main" val="157499323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Rich Gold’s Plenitude</a:t>
            </a:r>
          </a:p>
          <a:p>
            <a:r>
              <a:rPr lang="en-US" dirty="0" smtClean="0"/>
              <a:t>Difference between art and design: an</a:t>
            </a:r>
            <a:r>
              <a:rPr lang="en-US" baseline="0" dirty="0" smtClean="0"/>
              <a:t> artist will create something, a designer will turn it around and say “Do you like it? I’ll change it if you want”</a:t>
            </a:r>
            <a:endParaRPr lang="en-US" dirty="0" smtClean="0"/>
          </a:p>
          <a:p>
            <a:r>
              <a:rPr lang="en-US" dirty="0" smtClean="0"/>
              <a:t>Some people confuse Art</a:t>
            </a:r>
            <a:r>
              <a:rPr lang="en-US" baseline="0" dirty="0" smtClean="0"/>
              <a:t> and Design. </a:t>
            </a:r>
            <a:endParaRPr lang="en-US" dirty="0" smtClean="0"/>
          </a:p>
          <a:p>
            <a:r>
              <a:rPr lang="en-US" dirty="0" smtClean="0"/>
              <a:t>Rich Gold</a:t>
            </a:r>
            <a:r>
              <a:rPr lang="en-US" baseline="0" dirty="0" smtClean="0"/>
              <a:t> </a:t>
            </a:r>
            <a:r>
              <a:rPr lang="en-US" dirty="0" smtClean="0"/>
              <a:t>argues that Art is actually</a:t>
            </a:r>
            <a:r>
              <a:rPr lang="en-US" baseline="0" dirty="0" smtClean="0"/>
              <a:t> closer to Science, in that both are seeking Truth in their own way</a:t>
            </a:r>
          </a:p>
          <a:p>
            <a:r>
              <a:rPr lang="en-US" baseline="0" dirty="0" smtClean="0"/>
              <a:t>Similarly, Design is closer to Engineering, in that both are seeking to create things for others.</a:t>
            </a:r>
          </a:p>
          <a:p>
            <a:r>
              <a:rPr lang="en-US" baseline="0" dirty="0" smtClean="0"/>
              <a:t>Rich has a funny way of describing Art vs Design. An artist will create something. A designer will turn it around and say “Do you like it? I’ll change it if you want.”</a:t>
            </a:r>
          </a:p>
          <a:p>
            <a:r>
              <a:rPr lang="en-US" baseline="0" dirty="0" smtClean="0"/>
              <a:t>So Design is more about solving problems that people have.</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17</a:t>
            </a:fld>
            <a:endParaRPr lang="en-US"/>
          </a:p>
        </p:txBody>
      </p:sp>
    </p:spTree>
    <p:extLst>
      <p:ext uri="{BB962C8B-B14F-4D97-AF65-F5344CB8AC3E}">
        <p14:creationId xmlns:p14="http://schemas.microsoft.com/office/powerpoint/2010/main" val="5069181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Nintendo</a:t>
            </a:r>
            <a:r>
              <a:rPr lang="en-US" baseline="0" dirty="0" smtClean="0"/>
              <a:t> tried LOTS of ideas. </a:t>
            </a:r>
          </a:p>
          <a:p>
            <a:r>
              <a:rPr lang="en-US" baseline="0" dirty="0" smtClean="0"/>
              <a:t>Three important takeaways here. </a:t>
            </a:r>
          </a:p>
          <a:p>
            <a:r>
              <a:rPr lang="en-US" baseline="0" dirty="0" smtClean="0"/>
              <a:t>First, these prototypes took a lot of work to come up with and sketch out.</a:t>
            </a:r>
          </a:p>
          <a:p>
            <a:r>
              <a:rPr lang="en-US" baseline="0" dirty="0" smtClean="0"/>
              <a:t>Second, look at the breadth of ideas in the early stages. This broad exploration is important in early stages.</a:t>
            </a:r>
          </a:p>
          <a:p>
            <a:r>
              <a:rPr lang="en-US" baseline="0" dirty="0" smtClean="0"/>
              <a:t>Third, note that they tried sketches first, that is quick, cheap, and dirty.</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19</a:t>
            </a:fld>
            <a:endParaRPr lang="en-US"/>
          </a:p>
        </p:txBody>
      </p:sp>
    </p:spTree>
    <p:extLst>
      <p:ext uri="{BB962C8B-B14F-4D97-AF65-F5344CB8AC3E}">
        <p14:creationId xmlns:p14="http://schemas.microsoft.com/office/powerpoint/2010/main" val="177848694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Later on, they transitioned to physical prototypes. Still,</a:t>
            </a:r>
            <a:r>
              <a:rPr lang="en-US" baseline="0" dirty="0" smtClean="0"/>
              <a:t> look at the breadth of ideas.</a:t>
            </a:r>
          </a:p>
          <a:p>
            <a:r>
              <a:rPr lang="en-US" baseline="0" dirty="0" smtClean="0"/>
              <a:t>I’m not sure how that Star controller would have worked, but have to admit it looks pretty cool.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20</a:t>
            </a:fld>
            <a:endParaRPr lang="en-US"/>
          </a:p>
        </p:txBody>
      </p:sp>
    </p:spTree>
    <p:extLst>
      <p:ext uri="{BB962C8B-B14F-4D97-AF65-F5344CB8AC3E}">
        <p14:creationId xmlns:p14="http://schemas.microsoft.com/office/powerpoint/2010/main" val="41033441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r>
              <a:rPr lang="en-US" dirty="0" smtClean="0"/>
              <a:t>And now we get close to the</a:t>
            </a:r>
            <a:r>
              <a:rPr lang="en-US" baseline="0" dirty="0" smtClean="0"/>
              <a:t> design we are familiar with today.</a:t>
            </a:r>
            <a:endParaRPr lang="en-US" dirty="0" smtClean="0"/>
          </a:p>
          <a:p>
            <a:r>
              <a:rPr lang="en-US" dirty="0" smtClean="0"/>
              <a:t>Note that they start with foam core, then what might be wood or rubber, then plastic, then the final polished version. So there’s iterative refinement</a:t>
            </a:r>
            <a:r>
              <a:rPr lang="en-US" baseline="0" dirty="0" smtClean="0"/>
              <a:t> even when you have the basic core idea.</a:t>
            </a:r>
            <a:endParaRPr lang="en-US" dirty="0" smtClean="0"/>
          </a:p>
          <a:p>
            <a:r>
              <a:rPr lang="en-US" dirty="0" smtClean="0"/>
              <a:t>These prototypes also took a lot of work!</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I had asked people what they wanted, they would have said faster horses</a:t>
            </a:r>
          </a:p>
          <a:p>
            <a:pPr lvl="1"/>
            <a:r>
              <a:rPr lang="en-US" dirty="0" smtClean="0"/>
              <a:t>Henry Ford (apocryphal)</a:t>
            </a:r>
          </a:p>
          <a:p>
            <a:pPr lvl="1"/>
            <a:endParaRPr lang="en-US" sz="800" dirty="0"/>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24</a:t>
            </a:fld>
            <a:endParaRPr lang="en-US"/>
          </a:p>
        </p:txBody>
      </p:sp>
    </p:spTree>
    <p:extLst>
      <p:ext uri="{BB962C8B-B14F-4D97-AF65-F5344CB8AC3E}">
        <p14:creationId xmlns:p14="http://schemas.microsoft.com/office/powerpoint/2010/main" val="541322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bit of mythmaking on Apple’s part. Very likely they do </a:t>
            </a:r>
            <a:r>
              <a:rPr lang="en-US" dirty="0" err="1" smtClean="0"/>
              <a:t>do</a:t>
            </a:r>
            <a:r>
              <a:rPr lang="en-US" dirty="0" smtClean="0"/>
              <a:t> market research and marketing. But the main point still stands, people don’t always know what they want.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25</a:t>
            </a:fld>
            <a:endParaRPr lang="en-US"/>
          </a:p>
        </p:txBody>
      </p:sp>
    </p:spTree>
    <p:extLst>
      <p:ext uri="{BB962C8B-B14F-4D97-AF65-F5344CB8AC3E}">
        <p14:creationId xmlns:p14="http://schemas.microsoft.com/office/powerpoint/2010/main" val="71834276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84F92D0C-11FA-42F3-867B-B9E5B2AAF02F}" type="slidenum">
              <a:rPr lang="en-US"/>
              <a:pPr eaLnBrk="1" hangingPunct="1"/>
              <a:t>26</a:t>
            </a:fld>
            <a:endParaRPr lang="en-US"/>
          </a:p>
        </p:txBody>
      </p:sp>
      <p:sp>
        <p:nvSpPr>
          <p:cNvPr id="69635" name="Rectangle 2"/>
          <p:cNvSpPr>
            <a:spLocks noGrp="1" noRot="1" noChangeAspect="1" noChangeArrowheads="1" noTextEdit="1"/>
          </p:cNvSpPr>
          <p:nvPr>
            <p:ph type="sldImg"/>
          </p:nvPr>
        </p:nvSpPr>
        <p:spPr>
          <a:xfrm>
            <a:off x="2903538" y="527050"/>
            <a:ext cx="3481387" cy="2611438"/>
          </a:xfrm>
          <a:ln/>
        </p:spPr>
      </p:sp>
      <p:sp>
        <p:nvSpPr>
          <p:cNvPr id="69636" name="Rectangle 3"/>
          <p:cNvSpPr>
            <a:spLocks noGrp="1" noChangeArrowheads="1"/>
          </p:cNvSpPr>
          <p:nvPr>
            <p:ph type="body" idx="1"/>
          </p:nvPr>
        </p:nvSpPr>
        <p:spPr>
          <a:xfrm>
            <a:off x="1237827" y="3315451"/>
            <a:ext cx="6808047" cy="3144463"/>
          </a:xfrm>
          <a:noFill/>
        </p:spPr>
        <p:txBody>
          <a:bodyPr/>
          <a:lstStyle/>
          <a:p>
            <a:pPr eaLnBrk="1" hangingPunct="1"/>
            <a:r>
              <a:rPr lang="en-US" smtClean="0">
                <a:latin typeface="Arial" pitchFamily="34" charset="0"/>
              </a:rPr>
              <a:t>Master apprentice in contrast to other kinds of relationships, ex. scientist-observer or parent-child</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a:t>
            </a:r>
            <a:r>
              <a:rPr lang="en-US" baseline="0" dirty="0" smtClean="0"/>
              <a:t>f aesthetics</a:t>
            </a:r>
          </a:p>
          <a:p>
            <a:r>
              <a:rPr lang="en-US" baseline="0" dirty="0" smtClean="0"/>
              <a:t>Lack of flow</a:t>
            </a:r>
          </a:p>
          <a:p>
            <a:r>
              <a:rPr lang="en-US" baseline="0" dirty="0" smtClean="0"/>
              <a:t>Poor layout</a:t>
            </a:r>
          </a:p>
          <a:p>
            <a:r>
              <a:rPr lang="en-US" baseline="0" dirty="0" smtClean="0"/>
              <a:t>Hard to tell what is important and what is not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a:t>
            </a:fld>
            <a:endParaRPr lang="en-US"/>
          </a:p>
        </p:txBody>
      </p:sp>
    </p:spTree>
    <p:extLst>
      <p:ext uri="{BB962C8B-B14F-4D97-AF65-F5344CB8AC3E}">
        <p14:creationId xmlns:p14="http://schemas.microsoft.com/office/powerpoint/2010/main" val="907904010"/>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16387" name="Rectangle 3"/>
          <p:cNvSpPr>
            <a:spLocks noGrp="1" noChangeArrowheads="1"/>
          </p:cNvSpPr>
          <p:nvPr>
            <p:ph type="body" idx="1"/>
          </p:nvPr>
        </p:nvSpPr>
        <p:spPr>
          <a:xfrm>
            <a:off x="1237827" y="3315451"/>
            <a:ext cx="6808047" cy="3144463"/>
          </a:xfrm>
          <a:noFill/>
        </p:spPr>
        <p:txBody>
          <a:bodyPr lIns="94842" tIns="49002" rIns="94842" bIns="49002"/>
          <a:lstStyle/>
          <a:p>
            <a:pPr eaLnBrk="1" hangingPunct="1"/>
            <a:r>
              <a:rPr lang="en-US" dirty="0" smtClean="0"/>
              <a:t>Main focus is on people, as opposed to (e.g.) business interests, production costs, </a:t>
            </a:r>
            <a:r>
              <a:rPr lang="en-US" dirty="0" err="1" smtClean="0"/>
              <a:t>etc</a:t>
            </a:r>
            <a:endParaRPr lang="en-US" dirty="0" smtClean="0"/>
          </a:p>
          <a:p>
            <a:pPr eaLnBrk="1" hangingPunct="1"/>
            <a:endParaRPr lang="en-US" dirty="0" smtClean="0"/>
          </a:p>
          <a:p>
            <a:pPr eaLnBrk="1" hangingPunct="1"/>
            <a:r>
              <a:rPr lang="en-US" dirty="0" smtClean="0"/>
              <a:t>Give Examples of Tasks:</a:t>
            </a:r>
          </a:p>
          <a:p>
            <a:pPr eaLnBrk="1" hangingPunct="1"/>
            <a:r>
              <a:rPr lang="en-US" dirty="0" smtClean="0"/>
              <a:t>	high level:</a:t>
            </a:r>
          </a:p>
          <a:p>
            <a:pPr eaLnBrk="1" hangingPunct="1"/>
            <a:r>
              <a:rPr lang="en-US" dirty="0" smtClean="0"/>
              <a:t>	- writing a paper</a:t>
            </a:r>
          </a:p>
          <a:p>
            <a:pPr eaLnBrk="1" hangingPunct="1"/>
            <a:r>
              <a:rPr lang="en-US" dirty="0" smtClean="0"/>
              <a:t>	- drawing a picture</a:t>
            </a:r>
          </a:p>
          <a:p>
            <a:pPr eaLnBrk="1" hangingPunct="1"/>
            <a:r>
              <a:rPr lang="en-US" dirty="0" smtClean="0"/>
              <a:t>	</a:t>
            </a:r>
          </a:p>
          <a:p>
            <a:pPr eaLnBrk="1" hangingPunct="1"/>
            <a:r>
              <a:rPr lang="en-US" dirty="0" smtClean="0"/>
              <a:t>	low level:</a:t>
            </a:r>
          </a:p>
          <a:p>
            <a:pPr eaLnBrk="1" hangingPunct="1"/>
            <a:r>
              <a:rPr lang="en-US" dirty="0" smtClean="0"/>
              <a:t>	- copying a word from one paragraph to another</a:t>
            </a:r>
          </a:p>
          <a:p>
            <a:pPr eaLnBrk="1" hangingPunct="1"/>
            <a:r>
              <a:rPr lang="en-US" dirty="0" smtClean="0"/>
              <a:t>	- coloring a line</a:t>
            </a: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28</a:t>
            </a:fld>
            <a:endParaRPr lang="en-US"/>
          </a:p>
        </p:txBody>
      </p:sp>
    </p:spTree>
    <p:extLst>
      <p:ext uri="{BB962C8B-B14F-4D97-AF65-F5344CB8AC3E}">
        <p14:creationId xmlns:p14="http://schemas.microsoft.com/office/powerpoint/2010/main" val="147049377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I visited State</a:t>
            </a:r>
            <a:r>
              <a:rPr lang="en-US" baseline="0" dirty="0" smtClean="0"/>
              <a:t> </a:t>
            </a:r>
            <a:r>
              <a:rPr lang="en-US" baseline="0" dirty="0" err="1" smtClean="0"/>
              <a:t>Dept</a:t>
            </a:r>
            <a:r>
              <a:rPr lang="en-US" baseline="0" dirty="0" smtClean="0"/>
              <a:t> back around 2008, they were still using MSIE 5, I think MSIE 8 was the latest version at the time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29</a:t>
            </a:fld>
            <a:endParaRPr lang="en-US"/>
          </a:p>
        </p:txBody>
      </p:sp>
    </p:spTree>
    <p:extLst>
      <p:ext uri="{BB962C8B-B14F-4D97-AF65-F5344CB8AC3E}">
        <p14:creationId xmlns:p14="http://schemas.microsoft.com/office/powerpoint/2010/main" val="14704937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http://www.cmuchimps.org/uploads/publication/paper/177/toward_a_safe_and_secure_internet_of_things.pdf</a:t>
            </a:r>
          </a:p>
          <a:p>
            <a:endParaRPr lang="en-US" dirty="0" smtClean="0"/>
          </a:p>
          <a:p>
            <a:r>
              <a:rPr lang="en-US" dirty="0" smtClean="0"/>
              <a:t>A major challenge for IoT is that devices will interact with each other in unexpected and unintended ways, and these emergent behaviors will make it extremely difficult to reason about and manage the security of the entire systems. As a trivial example, a friend told me that a person once annoyed a bunch of people wearing Google Glass by shouting out “Ok Glass, take a picture,” causing everyone’s wearable to take a picture. </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31</a:t>
            </a:fld>
            <a:endParaRPr lang="en-US"/>
          </a:p>
        </p:txBody>
      </p:sp>
    </p:spTree>
    <p:extLst>
      <p:ext uri="{BB962C8B-B14F-4D97-AF65-F5344CB8AC3E}">
        <p14:creationId xmlns:p14="http://schemas.microsoft.com/office/powerpoint/2010/main" val="147049377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216067" name="Rectangle 3"/>
          <p:cNvSpPr>
            <a:spLocks noGrp="1" noChangeArrowheads="1"/>
          </p:cNvSpPr>
          <p:nvPr>
            <p:ph type="body" idx="1"/>
          </p:nvPr>
        </p:nvSpPr>
        <p:spPr>
          <a:xfrm>
            <a:off x="1237827" y="3315451"/>
            <a:ext cx="6808047" cy="3144463"/>
          </a:xfrm>
          <a:noFill/>
        </p:spPr>
        <p:txBody>
          <a:bodyPr lIns="94851" tIns="49006" rIns="94851" bIns="49006"/>
          <a:lstStyle/>
          <a:p>
            <a:r>
              <a:rPr lang="en-US" dirty="0" smtClean="0"/>
              <a:t>In this course you will wear the hats of many of these specialists.</a:t>
            </a:r>
          </a:p>
          <a:p>
            <a:r>
              <a:rPr lang="en-US" dirty="0" smtClean="0"/>
              <a:t>It’s hard for a single person to have the range of needed skills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0162" name="Rectangle 2"/>
          <p:cNvSpPr>
            <a:spLocks noGrp="1" noRot="1" noChangeAspect="1" noChangeArrowheads="1" noTextEdit="1"/>
          </p:cNvSpPr>
          <p:nvPr>
            <p:ph type="sldImg"/>
          </p:nvPr>
        </p:nvSpPr>
        <p:spPr>
          <a:ln/>
        </p:spPr>
      </p:sp>
      <p:sp>
        <p:nvSpPr>
          <p:cNvPr id="220163" name="Rectangle 3"/>
          <p:cNvSpPr>
            <a:spLocks noGrp="1" noChangeArrowheads="1"/>
          </p:cNvSpPr>
          <p:nvPr>
            <p:ph type="body" idx="1"/>
          </p:nvPr>
        </p:nvSpPr>
        <p:spPr>
          <a:noFill/>
        </p:spPr>
        <p:txBody>
          <a:bodyPr/>
          <a:lstStyle/>
          <a:p>
            <a:r>
              <a:rPr lang="en-US" sz="1200" b="0" i="0" kern="1200" dirty="0" smtClean="0">
                <a:solidFill>
                  <a:schemeClr val="tx1"/>
                </a:solidFill>
                <a:effectLst/>
                <a:latin typeface="Calibri" pitchFamily="34" charset="0"/>
                <a:ea typeface="+mn-ea"/>
                <a:cs typeface="+mn-cs"/>
              </a:rPr>
              <a:t>The first time the team and the government tried to implement them together, government representatives drew up a plan for a three-month plan, complete with five carefully scheduled development sprints.</a:t>
            </a:r>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have a lot of hard constraints as in other areas of engineering</a:t>
            </a:r>
          </a:p>
          <a:p>
            <a:r>
              <a:rPr lang="en-US" dirty="0" smtClean="0"/>
              <a:t>Iterative</a:t>
            </a:r>
            <a:r>
              <a:rPr lang="en-US" baseline="0" dirty="0" smtClean="0"/>
              <a:t> Design works really well</a:t>
            </a:r>
          </a:p>
          <a:p>
            <a:r>
              <a:rPr lang="en-US" baseline="0" dirty="0" smtClean="0"/>
              <a:t>Generally, more cycles you go thru, the better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40</a:t>
            </a:fld>
            <a:endParaRPr lang="en-US"/>
          </a:p>
        </p:txBody>
      </p:sp>
    </p:spTree>
    <p:extLst>
      <p:ext uri="{BB962C8B-B14F-4D97-AF65-F5344CB8AC3E}">
        <p14:creationId xmlns:p14="http://schemas.microsoft.com/office/powerpoint/2010/main" val="32493110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Rectangle 2"/>
          <p:cNvSpPr>
            <a:spLocks noGrp="1" noRot="1" noChangeAspect="1" noChangeArrowheads="1" noTextEdit="1"/>
          </p:cNvSpPr>
          <p:nvPr>
            <p:ph type="sldImg"/>
          </p:nvPr>
        </p:nvSpPr>
        <p:spPr>
          <a:xfrm>
            <a:off x="2903538" y="527050"/>
            <a:ext cx="3481387" cy="2611438"/>
          </a:xfrm>
          <a:ln/>
        </p:spPr>
      </p:sp>
      <p:sp>
        <p:nvSpPr>
          <p:cNvPr id="226307" name="Rectangle 3"/>
          <p:cNvSpPr>
            <a:spLocks noGrp="1" noChangeArrowheads="1"/>
          </p:cNvSpPr>
          <p:nvPr>
            <p:ph type="body" idx="1"/>
          </p:nvPr>
        </p:nvSpPr>
        <p:spPr>
          <a:xfrm>
            <a:off x="1237827" y="3315451"/>
            <a:ext cx="6808047" cy="3144463"/>
          </a:xfrm>
          <a:noFill/>
        </p:spPr>
        <p:txBody>
          <a:bodyPr lIns="91058" tIns="45528" rIns="91058" bIns="45528"/>
          <a:lstStyle/>
          <a:p>
            <a:endParaRPr lang="en-US" smtClean="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Rectangle 2"/>
          <p:cNvSpPr>
            <a:spLocks noGrp="1" noRot="1" noChangeAspect="1" noChangeArrowheads="1" noTextEdit="1"/>
          </p:cNvSpPr>
          <p:nvPr>
            <p:ph type="sldImg"/>
          </p:nvPr>
        </p:nvSpPr>
        <p:spPr>
          <a:xfrm>
            <a:off x="2900363" y="525463"/>
            <a:ext cx="3487737" cy="2617787"/>
          </a:xfrm>
          <a:ln/>
        </p:spPr>
      </p:sp>
      <p:sp>
        <p:nvSpPr>
          <p:cNvPr id="228355" name="Rectangle 3"/>
          <p:cNvSpPr>
            <a:spLocks noGrp="1" noChangeArrowheads="1"/>
          </p:cNvSpPr>
          <p:nvPr>
            <p:ph type="body" idx="1"/>
          </p:nvPr>
        </p:nvSpPr>
        <p:spPr>
          <a:xfrm>
            <a:off x="1237827" y="3315451"/>
            <a:ext cx="6808047" cy="3144463"/>
          </a:xfrm>
          <a:noFill/>
        </p:spPr>
        <p:txBody>
          <a:bodyPr lIns="91058" tIns="45528" rIns="91058" bIns="45528"/>
          <a:lstStyle/>
          <a:p>
            <a:r>
              <a:rPr lang="en-US" dirty="0" smtClean="0"/>
              <a:t>Designers create representations of sites at </a:t>
            </a:r>
            <a:r>
              <a:rPr lang="en-US" i="1" dirty="0" smtClean="0"/>
              <a:t>multiple levels of detail</a:t>
            </a:r>
          </a:p>
          <a:p>
            <a:r>
              <a:rPr lang="en-US" dirty="0" smtClean="0"/>
              <a:t>Web designs are iteratively refined at all levels of detail</a:t>
            </a:r>
          </a:p>
          <a:p>
            <a:r>
              <a:rPr lang="en-US" noProof="1" smtClean="0"/>
              <a:t>Will talk more about this</a:t>
            </a:r>
            <a:r>
              <a:rPr lang="en-US" baseline="0" noProof="1" smtClean="0"/>
              <a:t> in next class on prototyping, giving you a preview of how things fit together</a:t>
            </a:r>
            <a:endParaRPr lang="en-US" noProof="1"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230403" name="Rectangle 3"/>
          <p:cNvSpPr>
            <a:spLocks noGrp="1" noChangeArrowheads="1"/>
          </p:cNvSpPr>
          <p:nvPr>
            <p:ph type="body" idx="1"/>
          </p:nvPr>
        </p:nvSpPr>
        <p:spPr>
          <a:xfrm>
            <a:off x="1237827" y="3315451"/>
            <a:ext cx="6808047" cy="3144463"/>
          </a:xfrm>
          <a:noFill/>
        </p:spPr>
        <p:txBody>
          <a:bodyPr lIns="93270" tIns="47426" rIns="93270" bIns="47426"/>
          <a:lstStyle/>
          <a:p>
            <a:endParaRPr lang="en-US"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Lack of aesthetics</a:t>
            </a:r>
          </a:p>
          <a:p>
            <a:r>
              <a:rPr lang="en-US" dirty="0" smtClean="0"/>
              <a:t>Lots of excess in the image, hard to see what’s important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a:t>
            </a:fld>
            <a:endParaRPr lang="en-US"/>
          </a:p>
        </p:txBody>
      </p:sp>
    </p:spTree>
    <p:extLst>
      <p:ext uri="{BB962C8B-B14F-4D97-AF65-F5344CB8AC3E}">
        <p14:creationId xmlns:p14="http://schemas.microsoft.com/office/powerpoint/2010/main" val="226127026"/>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latin typeface="Verdana" pitchFamily="34" charset="0"/>
              </a:rPr>
              <a:t>Looks cool</a:t>
            </a:r>
          </a:p>
          <a:p>
            <a:r>
              <a:rPr lang="en-US" dirty="0" smtClean="0">
                <a:latin typeface="Verdana" pitchFamily="34" charset="0"/>
              </a:rPr>
              <a:t>Does what it was supposed to do</a:t>
            </a:r>
          </a:p>
          <a:p>
            <a:r>
              <a:rPr lang="en-US" dirty="0" smtClean="0">
                <a:latin typeface="Verdana" pitchFamily="34" charset="0"/>
              </a:rPr>
              <a:t>Less Time</a:t>
            </a:r>
          </a:p>
          <a:p>
            <a:r>
              <a:rPr lang="en-US" dirty="0" smtClean="0">
                <a:latin typeface="Verdana" pitchFamily="34" charset="0"/>
              </a:rPr>
              <a:t>Easy to learn</a:t>
            </a:r>
          </a:p>
          <a:p>
            <a:r>
              <a:rPr lang="en-US" dirty="0" smtClean="0">
                <a:latin typeface="Verdana" pitchFamily="34" charset="0"/>
              </a:rPr>
              <a:t>Simple / no training</a:t>
            </a:r>
          </a:p>
          <a:p>
            <a:r>
              <a:rPr lang="en-US" dirty="0" smtClean="0">
                <a:latin typeface="Verdana" pitchFamily="34" charset="0"/>
              </a:rPr>
              <a:t>Low cognitive load</a:t>
            </a:r>
          </a:p>
          <a:p>
            <a:r>
              <a:rPr lang="en-US" dirty="0" smtClean="0">
                <a:latin typeface="Verdana" pitchFamily="34" charset="0"/>
              </a:rPr>
              <a:t>Responsive</a:t>
            </a:r>
          </a:p>
          <a:p>
            <a:r>
              <a:rPr lang="en-US" dirty="0" smtClean="0">
                <a:latin typeface="Verdana" pitchFamily="34" charset="0"/>
              </a:rPr>
              <a:t>Easy to understand flow</a:t>
            </a:r>
          </a:p>
          <a:p>
            <a:pPr>
              <a:lnSpc>
                <a:spcPct val="90000"/>
              </a:lnSpc>
            </a:pPr>
            <a:r>
              <a:rPr lang="en-US" dirty="0">
                <a:latin typeface="Verdana" pitchFamily="34" charset="0"/>
              </a:rPr>
              <a:t>Intuitive</a:t>
            </a:r>
          </a:p>
          <a:p>
            <a:pPr>
              <a:lnSpc>
                <a:spcPct val="90000"/>
              </a:lnSpc>
            </a:pPr>
            <a:r>
              <a:rPr lang="en-US" dirty="0">
                <a:latin typeface="Verdana" pitchFamily="34" charset="0"/>
              </a:rPr>
              <a:t>Error tolerance </a:t>
            </a:r>
          </a:p>
          <a:p>
            <a:pPr>
              <a:lnSpc>
                <a:spcPct val="90000"/>
              </a:lnSpc>
            </a:pPr>
            <a:r>
              <a:rPr lang="en-US" dirty="0">
                <a:latin typeface="Verdana" pitchFamily="34" charset="0"/>
              </a:rPr>
              <a:t>Easy to remember over time how to use</a:t>
            </a:r>
          </a:p>
          <a:p>
            <a:pPr>
              <a:lnSpc>
                <a:spcPct val="90000"/>
              </a:lnSpc>
            </a:pPr>
            <a:r>
              <a:rPr lang="en-US" dirty="0">
                <a:latin typeface="Verdana" pitchFamily="34" charset="0"/>
              </a:rPr>
              <a:t>Flexibility</a:t>
            </a:r>
          </a:p>
          <a:p>
            <a:pPr>
              <a:lnSpc>
                <a:spcPct val="90000"/>
              </a:lnSpc>
            </a:pPr>
            <a:r>
              <a:rPr lang="en-US" dirty="0">
                <a:latin typeface="Verdana" pitchFamily="34" charset="0"/>
              </a:rPr>
              <a:t>Feels good to use</a:t>
            </a:r>
          </a:p>
          <a:p>
            <a:pPr>
              <a:lnSpc>
                <a:spcPct val="90000"/>
              </a:lnSpc>
            </a:pPr>
            <a:r>
              <a:rPr lang="en-US" dirty="0">
                <a:latin typeface="Verdana" pitchFamily="34" charset="0"/>
              </a:rPr>
              <a:t>Easy to maintain</a:t>
            </a:r>
          </a:p>
          <a:p>
            <a:pPr>
              <a:lnSpc>
                <a:spcPct val="90000"/>
              </a:lnSpc>
            </a:pPr>
            <a:r>
              <a:rPr lang="en-US" dirty="0">
                <a:latin typeface="Verdana" pitchFamily="34" charset="0"/>
              </a:rPr>
              <a:t>Consistent / internally externally</a:t>
            </a:r>
          </a:p>
          <a:p>
            <a:pPr>
              <a:lnSpc>
                <a:spcPct val="90000"/>
              </a:lnSpc>
            </a:pPr>
            <a:r>
              <a:rPr lang="en-US" dirty="0">
                <a:latin typeface="Verdana" pitchFamily="34" charset="0"/>
              </a:rPr>
              <a:t>Battery life / energy</a:t>
            </a:r>
          </a:p>
          <a:p>
            <a:pPr>
              <a:lnSpc>
                <a:spcPct val="90000"/>
              </a:lnSpc>
            </a:pPr>
            <a:r>
              <a:rPr lang="en-US" dirty="0">
                <a:latin typeface="Verdana" pitchFamily="34" charset="0"/>
              </a:rPr>
              <a:t>Affordable</a:t>
            </a:r>
          </a:p>
          <a:p>
            <a:pPr>
              <a:lnSpc>
                <a:spcPct val="90000"/>
              </a:lnSpc>
            </a:pPr>
            <a:r>
              <a:rPr lang="en-US" dirty="0">
                <a:latin typeface="Verdana" pitchFamily="34" charset="0"/>
              </a:rPr>
              <a:t>Good docs</a:t>
            </a:r>
          </a:p>
          <a:p>
            <a:r>
              <a:rPr lang="en-US" dirty="0" smtClean="0">
                <a:latin typeface="Verdana" pitchFamily="34" charset="0"/>
              </a:rPr>
              <a:t>Predictable</a:t>
            </a:r>
          </a:p>
          <a:p>
            <a:r>
              <a:rPr lang="en-US" dirty="0" smtClean="0">
                <a:latin typeface="Verdana" pitchFamily="34" charset="0"/>
              </a:rPr>
              <a:t>Durable / non-obsolescent</a:t>
            </a:r>
          </a:p>
          <a:p>
            <a:r>
              <a:rPr lang="en-US" dirty="0" smtClean="0">
                <a:latin typeface="Verdana" pitchFamily="34" charset="0"/>
              </a:rPr>
              <a:t>Fewer bug reports / complaints on forums</a:t>
            </a:r>
          </a:p>
          <a:p>
            <a:r>
              <a:rPr lang="en-US" dirty="0" smtClean="0">
                <a:latin typeface="Verdana" pitchFamily="34" charset="0"/>
              </a:rPr>
              <a:t>Depth / expertise</a:t>
            </a:r>
          </a:p>
          <a:p>
            <a:pPr>
              <a:lnSpc>
                <a:spcPct val="90000"/>
              </a:lnSpc>
            </a:pPr>
            <a:endParaRPr lang="en-US" dirty="0">
              <a:latin typeface="Verdana" pitchFamily="34" charset="0"/>
            </a:endParaRPr>
          </a:p>
          <a:p>
            <a:r>
              <a:rPr lang="en-US" sz="1200" dirty="0" smtClean="0"/>
              <a:t>High performance by experts (bikes vs tricycles)</a:t>
            </a:r>
          </a:p>
          <a:p>
            <a:r>
              <a:rPr lang="en-US" sz="1200" dirty="0" smtClean="0"/>
              <a:t>Easy adoption / out of box experience</a:t>
            </a:r>
          </a:p>
          <a:p>
            <a:r>
              <a:rPr lang="en-US" sz="1200" dirty="0" smtClean="0"/>
              <a:t>Stickiness / DAU MAU</a:t>
            </a:r>
          </a:p>
          <a:p>
            <a:r>
              <a:rPr lang="en-US" sz="1200" dirty="0" smtClean="0"/>
              <a:t>No distractions / focus well</a:t>
            </a:r>
          </a:p>
          <a:p>
            <a:r>
              <a:rPr lang="en-US" sz="1200" dirty="0" smtClean="0"/>
              <a:t>Error prevention / errors</a:t>
            </a:r>
          </a:p>
          <a:p>
            <a:r>
              <a:rPr lang="en-US" sz="1200" dirty="0" smtClean="0"/>
              <a:t>Teach each other / #messages support board</a:t>
            </a:r>
          </a:p>
          <a:p>
            <a:r>
              <a:rPr lang="en-US" sz="1200" dirty="0" smtClean="0"/>
              <a:t>Efficiency of use</a:t>
            </a:r>
          </a:p>
          <a:p>
            <a:r>
              <a:rPr lang="en-US" sz="1200" dirty="0" smtClean="0"/>
              <a:t>Enjoyable</a:t>
            </a:r>
          </a:p>
          <a:p>
            <a:r>
              <a:rPr lang="en-US" sz="1200" dirty="0" smtClean="0"/>
              <a:t>Discoverability</a:t>
            </a:r>
          </a:p>
          <a:p>
            <a:r>
              <a:rPr lang="en-US" sz="1200" dirty="0" smtClean="0"/>
              <a:t>Accessibility</a:t>
            </a:r>
          </a:p>
          <a:p>
            <a:r>
              <a:rPr lang="en-US" sz="1200" dirty="0" smtClean="0"/>
              <a:t>User stress / keystrokes</a:t>
            </a:r>
          </a:p>
          <a:p>
            <a:r>
              <a:rPr lang="en-US" sz="1200" dirty="0" smtClean="0"/>
              <a:t>Money / #helpdesk calls / conversion</a:t>
            </a:r>
          </a:p>
          <a:p>
            <a:r>
              <a:rPr lang="en-US" sz="1200" dirty="0" smtClean="0"/>
              <a:t>Better than competition / operationalize</a:t>
            </a:r>
          </a:p>
          <a:p>
            <a:endParaRPr lang="en-US" sz="1200" dirty="0" smtClean="0"/>
          </a:p>
          <a:p>
            <a:pPr>
              <a:lnSpc>
                <a:spcPct val="90000"/>
              </a:lnSpc>
            </a:pPr>
            <a:endParaRPr lang="en-US" dirty="0">
              <a:latin typeface="Verdana"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49</a:t>
            </a:fld>
            <a:endParaRPr lang="en-US"/>
          </a:p>
        </p:txBody>
      </p:sp>
    </p:spTree>
    <p:extLst>
      <p:ext uri="{BB962C8B-B14F-4D97-AF65-F5344CB8AC3E}">
        <p14:creationId xmlns:p14="http://schemas.microsoft.com/office/powerpoint/2010/main" val="303232493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42" name="Rectangle 2"/>
          <p:cNvSpPr>
            <a:spLocks noGrp="1" noRot="1" noChangeAspect="1" noChangeArrowheads="1" noTextEdit="1"/>
          </p:cNvSpPr>
          <p:nvPr>
            <p:ph type="sldImg"/>
          </p:nvPr>
        </p:nvSpPr>
        <p:spPr>
          <a:ln/>
        </p:spPr>
      </p:sp>
      <p:sp>
        <p:nvSpPr>
          <p:cNvPr id="317443" name="Rectangle 3"/>
          <p:cNvSpPr>
            <a:spLocks noGrp="1" noChangeArrowheads="1"/>
          </p:cNvSpPr>
          <p:nvPr>
            <p:ph type="body" idx="1"/>
          </p:nvPr>
        </p:nvSpPr>
        <p:spPr>
          <a:noFill/>
        </p:spPr>
        <p:txBody>
          <a:bodyPr/>
          <a:lstStyle/>
          <a:p>
            <a:r>
              <a:rPr lang="en-US" sz="900"/>
              <a:t>http://www.wired.com/gaming/virtualworlds/magazine/15-09/ff_halo</a:t>
            </a:r>
          </a:p>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https://www.netpromoter.com/know/</a:t>
            </a:r>
          </a:p>
          <a:p>
            <a:endParaRPr lang="en-US" dirty="0" smtClean="0"/>
          </a:p>
          <a:p>
            <a:r>
              <a:rPr lang="en-US" dirty="0" smtClean="0"/>
              <a:t>http://www.insightsfromanalytics.com/blog/bid/324678/Top-10-U-S-Net-Promoter-Scores-NPS-for-2013</a:t>
            </a:r>
          </a:p>
          <a:p>
            <a:r>
              <a:rPr lang="en-US" sz="1200" b="0" i="0" kern="1200" dirty="0" smtClean="0">
                <a:solidFill>
                  <a:schemeClr val="tx1"/>
                </a:solidFill>
                <a:effectLst/>
                <a:latin typeface="Calibri" pitchFamily="34" charset="0"/>
                <a:ea typeface="+mn-ea"/>
                <a:cs typeface="+mn-cs"/>
              </a:rPr>
              <a:t>USAA - Insurance = 80%</a:t>
            </a:r>
          </a:p>
          <a:p>
            <a:r>
              <a:rPr lang="en-US" sz="1200" b="0" i="0" kern="1200" dirty="0" smtClean="0">
                <a:solidFill>
                  <a:schemeClr val="tx1"/>
                </a:solidFill>
                <a:effectLst/>
                <a:latin typeface="Calibri" pitchFamily="34" charset="0"/>
                <a:ea typeface="+mn-ea"/>
                <a:cs typeface="+mn-cs"/>
              </a:rPr>
              <a:t>USAA - Banking = 78%</a:t>
            </a:r>
          </a:p>
          <a:p>
            <a:r>
              <a:rPr lang="en-US" sz="1200" b="0" i="0" kern="1200" dirty="0" smtClean="0">
                <a:solidFill>
                  <a:schemeClr val="tx1"/>
                </a:solidFill>
                <a:effectLst/>
                <a:latin typeface="Calibri" pitchFamily="34" charset="0"/>
                <a:ea typeface="+mn-ea"/>
                <a:cs typeface="+mn-cs"/>
              </a:rPr>
              <a:t>Costco = 78%</a:t>
            </a:r>
          </a:p>
          <a:p>
            <a:r>
              <a:rPr lang="en-US" sz="1200" b="0" i="0" kern="1200" dirty="0" smtClean="0">
                <a:solidFill>
                  <a:schemeClr val="tx1"/>
                </a:solidFill>
                <a:effectLst/>
                <a:latin typeface="Calibri" pitchFamily="34" charset="0"/>
                <a:ea typeface="+mn-ea"/>
                <a:cs typeface="+mn-cs"/>
              </a:rPr>
              <a:t>Apple - Laptop = 76%</a:t>
            </a:r>
          </a:p>
          <a:p>
            <a:r>
              <a:rPr lang="en-US" sz="1200" b="0" i="0" kern="1200" dirty="0" err="1" smtClean="0">
                <a:solidFill>
                  <a:schemeClr val="tx1"/>
                </a:solidFill>
                <a:effectLst/>
                <a:latin typeface="Calibri" pitchFamily="34" charset="0"/>
                <a:ea typeface="+mn-ea"/>
                <a:cs typeface="+mn-cs"/>
              </a:rPr>
              <a:t>Dillards</a:t>
            </a:r>
            <a:r>
              <a:rPr lang="en-US" sz="1200" b="0" i="0" kern="1200" dirty="0" smtClean="0">
                <a:solidFill>
                  <a:schemeClr val="tx1"/>
                </a:solidFill>
                <a:effectLst/>
                <a:latin typeface="Calibri" pitchFamily="34" charset="0"/>
                <a:ea typeface="+mn-ea"/>
                <a:cs typeface="+mn-cs"/>
              </a:rPr>
              <a:t> = 75%</a:t>
            </a:r>
          </a:p>
          <a:p>
            <a:r>
              <a:rPr lang="en-US" sz="1200" b="0" i="0" kern="1200" dirty="0" smtClean="0">
                <a:solidFill>
                  <a:schemeClr val="tx1"/>
                </a:solidFill>
                <a:effectLst/>
                <a:latin typeface="Calibri" pitchFamily="34" charset="0"/>
                <a:ea typeface="+mn-ea"/>
                <a:cs typeface="+mn-cs"/>
              </a:rPr>
              <a:t>Nordstrom = 75%</a:t>
            </a:r>
          </a:p>
          <a:p>
            <a:r>
              <a:rPr lang="en-US" sz="1200" b="0" i="0" kern="1200" dirty="0" smtClean="0">
                <a:solidFill>
                  <a:schemeClr val="tx1"/>
                </a:solidFill>
                <a:effectLst/>
                <a:latin typeface="Calibri" pitchFamily="34" charset="0"/>
                <a:ea typeface="+mn-ea"/>
                <a:cs typeface="+mn-cs"/>
              </a:rPr>
              <a:t>Apple - </a:t>
            </a:r>
            <a:r>
              <a:rPr lang="en-US" sz="1200" b="0" i="0" kern="1200" dirty="0" err="1" smtClean="0">
                <a:solidFill>
                  <a:schemeClr val="tx1"/>
                </a:solidFill>
                <a:effectLst/>
                <a:latin typeface="Calibri" pitchFamily="34" charset="0"/>
                <a:ea typeface="+mn-ea"/>
                <a:cs typeface="+mn-cs"/>
              </a:rPr>
              <a:t>iphone</a:t>
            </a:r>
            <a:r>
              <a:rPr lang="en-US" sz="1200" b="0" i="0" kern="1200" dirty="0" smtClean="0">
                <a:solidFill>
                  <a:schemeClr val="tx1"/>
                </a:solidFill>
                <a:effectLst/>
                <a:latin typeface="Calibri" pitchFamily="34" charset="0"/>
                <a:ea typeface="+mn-ea"/>
                <a:cs typeface="+mn-cs"/>
              </a:rPr>
              <a:t> = 70%</a:t>
            </a:r>
          </a:p>
          <a:p>
            <a:r>
              <a:rPr lang="en-US" sz="1200" b="0" i="0" kern="1200" dirty="0" smtClean="0">
                <a:solidFill>
                  <a:schemeClr val="tx1"/>
                </a:solidFill>
                <a:effectLst/>
                <a:latin typeface="Calibri" pitchFamily="34" charset="0"/>
                <a:ea typeface="+mn-ea"/>
                <a:cs typeface="+mn-cs"/>
              </a:rPr>
              <a:t>Amazon = 69%</a:t>
            </a:r>
          </a:p>
          <a:p>
            <a:r>
              <a:rPr lang="en-US" sz="1200" b="0" i="0" kern="1200" dirty="0" smtClean="0">
                <a:solidFill>
                  <a:schemeClr val="tx1"/>
                </a:solidFill>
                <a:effectLst/>
                <a:latin typeface="Calibri" pitchFamily="34" charset="0"/>
                <a:ea typeface="+mn-ea"/>
                <a:cs typeface="+mn-cs"/>
              </a:rPr>
              <a:t>Southwest Airlines = 66%</a:t>
            </a:r>
          </a:p>
          <a:p>
            <a:r>
              <a:rPr lang="en-US" sz="1200" b="0" i="0" kern="1200" dirty="0" smtClean="0">
                <a:solidFill>
                  <a:schemeClr val="tx1"/>
                </a:solidFill>
                <a:effectLst/>
                <a:latin typeface="Calibri" pitchFamily="34" charset="0"/>
                <a:ea typeface="+mn-ea"/>
                <a:cs typeface="+mn-cs"/>
              </a:rPr>
              <a:t>Apple - </a:t>
            </a:r>
            <a:r>
              <a:rPr lang="en-US" sz="1200" b="0" i="0" kern="1200" dirty="0" err="1" smtClean="0">
                <a:solidFill>
                  <a:schemeClr val="tx1"/>
                </a:solidFill>
                <a:effectLst/>
                <a:latin typeface="Calibri" pitchFamily="34" charset="0"/>
                <a:ea typeface="+mn-ea"/>
                <a:cs typeface="+mn-cs"/>
              </a:rPr>
              <a:t>ipad</a:t>
            </a:r>
            <a:r>
              <a:rPr lang="en-US" sz="1200" b="0" i="0" kern="1200" dirty="0" smtClean="0">
                <a:solidFill>
                  <a:schemeClr val="tx1"/>
                </a:solidFill>
                <a:effectLst/>
                <a:latin typeface="Calibri" pitchFamily="34" charset="0"/>
                <a:ea typeface="+mn-ea"/>
                <a:cs typeface="+mn-cs"/>
              </a:rPr>
              <a:t> = 65%</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58</a:t>
            </a:fld>
            <a:endParaRPr lang="en-US"/>
          </a:p>
        </p:txBody>
      </p:sp>
    </p:spTree>
    <p:extLst>
      <p:ext uri="{BB962C8B-B14F-4D97-AF65-F5344CB8AC3E}">
        <p14:creationId xmlns:p14="http://schemas.microsoft.com/office/powerpoint/2010/main" val="1883125742"/>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know too much</a:t>
            </a:r>
          </a:p>
          <a:p>
            <a:pPr lvl="1"/>
            <a:r>
              <a:rPr lang="en-US" dirty="0" smtClean="0"/>
              <a:t>Easy to think of self as typical user</a:t>
            </a:r>
          </a:p>
          <a:p>
            <a:pPr lvl="1"/>
            <a:r>
              <a:rPr lang="en-US" dirty="0" smtClean="0"/>
              <a:t>Easy to make mistaken assumptions</a:t>
            </a:r>
          </a:p>
          <a:p>
            <a:pPr lvl="1"/>
            <a:r>
              <a:rPr lang="en-US" dirty="0" smtClean="0"/>
              <a:t>This is the most common mistake possible</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60</a:t>
            </a:fld>
            <a:endParaRPr lang="en-US"/>
          </a:p>
        </p:txBody>
      </p:sp>
    </p:spTree>
    <p:extLst>
      <p:ext uri="{BB962C8B-B14F-4D97-AF65-F5344CB8AC3E}">
        <p14:creationId xmlns:p14="http://schemas.microsoft.com/office/powerpoint/2010/main" val="24040369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You already know too much</a:t>
            </a:r>
          </a:p>
          <a:p>
            <a:pPr lvl="1"/>
            <a:r>
              <a:rPr lang="en-US" dirty="0" smtClean="0"/>
              <a:t>Easy to think of self as typical user</a:t>
            </a:r>
          </a:p>
          <a:p>
            <a:pPr lvl="1"/>
            <a:r>
              <a:rPr lang="en-US" dirty="0" smtClean="0"/>
              <a:t>Easy to make mistaken assumptions</a:t>
            </a:r>
          </a:p>
          <a:p>
            <a:pPr lvl="1"/>
            <a:r>
              <a:rPr lang="en-US" dirty="0" smtClean="0"/>
              <a:t>This is the most common mistake possible</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61</a:t>
            </a:fld>
            <a:endParaRPr lang="en-US"/>
          </a:p>
        </p:txBody>
      </p:sp>
    </p:spTree>
    <p:extLst>
      <p:ext uri="{BB962C8B-B14F-4D97-AF65-F5344CB8AC3E}">
        <p14:creationId xmlns:p14="http://schemas.microsoft.com/office/powerpoint/2010/main" val="24040369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1666" name="Rectangle 2"/>
          <p:cNvSpPr>
            <a:spLocks noGrp="1" noRot="1" noChangeAspect="1" noChangeArrowheads="1" noTextEdit="1"/>
          </p:cNvSpPr>
          <p:nvPr>
            <p:ph type="sldImg"/>
          </p:nvPr>
        </p:nvSpPr>
        <p:spPr>
          <a:xfrm>
            <a:off x="2901950" y="527050"/>
            <a:ext cx="3481388" cy="2611438"/>
          </a:xfrm>
          <a:ln w="12700" cap="flat">
            <a:solidFill>
              <a:schemeClr val="tx1"/>
            </a:solidFill>
          </a:ln>
        </p:spPr>
      </p:sp>
      <p:sp>
        <p:nvSpPr>
          <p:cNvPr id="241667" name="Rectangle 3"/>
          <p:cNvSpPr>
            <a:spLocks noGrp="1" noChangeArrowheads="1"/>
          </p:cNvSpPr>
          <p:nvPr>
            <p:ph type="body" idx="1"/>
          </p:nvPr>
        </p:nvSpPr>
        <p:spPr>
          <a:xfrm>
            <a:off x="1237827" y="3315450"/>
            <a:ext cx="6808047" cy="3144463"/>
          </a:xfrm>
          <a:noFill/>
        </p:spPr>
        <p:txBody>
          <a:bodyPr lIns="91747" tIns="46652" rIns="91747" bIns="46652"/>
          <a:lstStyle/>
          <a:p>
            <a:r>
              <a:rPr lang="en-US" dirty="0" smtClean="0">
                <a:hlinkClick r:id="rId3"/>
              </a:rPr>
              <a:t>http://polaris.gseis.ucla.edu/pagre/how-to-help.html</a:t>
            </a:r>
            <a:r>
              <a:rPr lang="en-US" dirty="0" smtClean="0"/>
              <a:t> </a:t>
            </a: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Ok</a:t>
            </a:r>
            <a:r>
              <a:rPr lang="en-US" baseline="0" dirty="0" smtClean="0"/>
              <a:t> let’s use ticket machine as an example</a:t>
            </a:r>
          </a:p>
          <a:p>
            <a:r>
              <a:rPr lang="en-US" baseline="0" dirty="0" smtClean="0"/>
              <a:t>This is one from NYC</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66</a:t>
            </a:fld>
            <a:endParaRPr lang="en-US"/>
          </a:p>
        </p:txBody>
      </p:sp>
    </p:spTree>
    <p:extLst>
      <p:ext uri="{BB962C8B-B14F-4D97-AF65-F5344CB8AC3E}">
        <p14:creationId xmlns:p14="http://schemas.microsoft.com/office/powerpoint/2010/main" val="248476755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13620E9A-B916-45EC-A118-DBD2D3B15505}" type="slidenum">
              <a:rPr lang="en-US"/>
              <a:pPr eaLnBrk="1" hangingPunct="1"/>
              <a:t>67</a:t>
            </a:fld>
            <a:endParaRPr lang="en-US"/>
          </a:p>
        </p:txBody>
      </p:sp>
      <p:sp>
        <p:nvSpPr>
          <p:cNvPr id="60419" name="Rectangle 2"/>
          <p:cNvSpPr>
            <a:spLocks noGrp="1" noRot="1" noChangeAspect="1" noChangeArrowheads="1" noTextEdit="1"/>
          </p:cNvSpPr>
          <p:nvPr>
            <p:ph type="sldImg"/>
          </p:nvPr>
        </p:nvSpPr>
        <p:spPr>
          <a:xfrm>
            <a:off x="2903538" y="527050"/>
            <a:ext cx="3481387" cy="2611438"/>
          </a:xfrm>
          <a:ln/>
        </p:spPr>
      </p:sp>
      <p:sp>
        <p:nvSpPr>
          <p:cNvPr id="60420"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r>
              <a:rPr lang="en-US" dirty="0" smtClean="0">
                <a:latin typeface="Arial" pitchFamily="34" charset="0"/>
              </a:rPr>
              <a:t>Give example from past capstones: NASA</a:t>
            </a:r>
            <a:r>
              <a:rPr lang="en-US" baseline="0" dirty="0" smtClean="0">
                <a:latin typeface="Arial" pitchFamily="34" charset="0"/>
              </a:rPr>
              <a:t> Astronauts, medical staff, electrician, people who travel</a:t>
            </a:r>
            <a:endParaRPr lang="en-US" dirty="0" smtClean="0">
              <a:latin typeface="Arial" pitchFamily="34" charset="0"/>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44F0197C-CB92-4CE5-B767-DB70C9F6D0F5}" type="slidenum">
              <a:rPr lang="en-US"/>
              <a:pPr eaLnBrk="1" hangingPunct="1"/>
              <a:t>68</a:t>
            </a:fld>
            <a:endParaRPr lang="en-US"/>
          </a:p>
        </p:txBody>
      </p:sp>
      <p:sp>
        <p:nvSpPr>
          <p:cNvPr id="61443" name="Rectangle 2"/>
          <p:cNvSpPr>
            <a:spLocks noGrp="1" noRot="1" noChangeAspect="1" noChangeArrowheads="1" noTextEdit="1"/>
          </p:cNvSpPr>
          <p:nvPr>
            <p:ph type="sldImg"/>
          </p:nvPr>
        </p:nvSpPr>
        <p:spPr>
          <a:xfrm>
            <a:off x="2903538" y="527050"/>
            <a:ext cx="3481387" cy="2611438"/>
          </a:xfrm>
          <a:ln/>
        </p:spPr>
      </p:sp>
      <p:sp>
        <p:nvSpPr>
          <p:cNvPr id="61444"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3C3BE4F5-5CA1-45D4-9E7F-805BA0C308BC}" type="slidenum">
              <a:rPr lang="en-US"/>
              <a:pPr eaLnBrk="1" hangingPunct="1"/>
              <a:t>69</a:t>
            </a:fld>
            <a:endParaRPr lang="en-US"/>
          </a:p>
        </p:txBody>
      </p:sp>
      <p:sp>
        <p:nvSpPr>
          <p:cNvPr id="62467" name="Rectangle 2"/>
          <p:cNvSpPr>
            <a:spLocks noGrp="1" noRot="1" noChangeAspect="1" noChangeArrowheads="1" noTextEdit="1"/>
          </p:cNvSpPr>
          <p:nvPr>
            <p:ph type="sldImg"/>
          </p:nvPr>
        </p:nvSpPr>
        <p:spPr>
          <a:xfrm>
            <a:off x="2903538" y="527050"/>
            <a:ext cx="3481387" cy="2611438"/>
          </a:xfrm>
          <a:ln/>
        </p:spPr>
      </p:sp>
      <p:sp>
        <p:nvSpPr>
          <p:cNvPr id="62468"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17411" name="Rectangle 3"/>
          <p:cNvSpPr>
            <a:spLocks noGrp="1" noChangeArrowheads="1"/>
          </p:cNvSpPr>
          <p:nvPr>
            <p:ph type="body" idx="1"/>
          </p:nvPr>
        </p:nvSpPr>
        <p:spPr>
          <a:xfrm>
            <a:off x="1237827" y="3315451"/>
            <a:ext cx="6808047" cy="3144463"/>
          </a:xfrm>
          <a:noFill/>
        </p:spPr>
        <p:txBody>
          <a:bodyPr lIns="94842" tIns="49002" rIns="94842" bIns="49002"/>
          <a:lstStyle/>
          <a:p>
            <a:pPr eaLnBrk="1" hangingPunct="1"/>
            <a:r>
              <a:rPr lang="en-US" dirty="0" smtClean="0"/>
              <a:t>Studies have shown that the design, programming, and evaluation of the UI can take up to 50% of the project time and cost for a wide range of commercial and in-house software</a:t>
            </a:r>
          </a:p>
          <a:p>
            <a:pPr eaLnBrk="1" hangingPunct="1"/>
            <a:endParaRPr lang="en-US" dirty="0" smtClean="0"/>
          </a:p>
          <a:p>
            <a:pPr eaLnBrk="1" hangingPunct="1"/>
            <a:r>
              <a:rPr lang="en-US" dirty="0" smtClean="0"/>
              <a:t>Nearly 25% of all applications projects fail. Why?</a:t>
            </a:r>
          </a:p>
          <a:p>
            <a:pPr lvl="1" eaLnBrk="1" hangingPunct="1"/>
            <a:r>
              <a:rPr lang="en-US" dirty="0" smtClean="0"/>
              <a:t>overrun budgets &amp; management pulls plug</a:t>
            </a:r>
          </a:p>
          <a:p>
            <a:pPr lvl="1" eaLnBrk="1" hangingPunct="1"/>
            <a:r>
              <a:rPr lang="en-US" dirty="0" smtClean="0"/>
              <a:t>others complete, but are too hard to learn/use</a:t>
            </a:r>
          </a:p>
          <a:p>
            <a:pPr eaLnBrk="1" hangingPunct="1"/>
            <a:r>
              <a:rPr lang="en-US" dirty="0" smtClean="0"/>
              <a:t>Solution is user-centered design. Why?</a:t>
            </a:r>
          </a:p>
          <a:p>
            <a:pPr lvl="1" eaLnBrk="1" hangingPunct="1"/>
            <a:r>
              <a:rPr lang="en-US" dirty="0" smtClean="0"/>
              <a:t>easier to learn &amp; use products sell better</a:t>
            </a:r>
          </a:p>
          <a:p>
            <a:pPr lvl="1" eaLnBrk="1" hangingPunct="1"/>
            <a:r>
              <a:rPr lang="en-US" dirty="0" smtClean="0"/>
              <a:t>can help keep a product on schedule</a:t>
            </a:r>
          </a:p>
          <a:p>
            <a:pPr lvl="2" eaLnBrk="1" hangingPunct="1"/>
            <a:r>
              <a:rPr lang="en-US" dirty="0" smtClean="0"/>
              <a:t>finding problems early makes them easier to fix!</a:t>
            </a:r>
          </a:p>
          <a:p>
            <a:pPr lvl="1" eaLnBrk="1" hangingPunct="1"/>
            <a:r>
              <a:rPr lang="en-US" dirty="0" smtClean="0"/>
              <a:t>training costs reduced</a:t>
            </a:r>
          </a:p>
          <a:p>
            <a:pPr eaLnBrk="1" hangingPunct="1"/>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B83F8C7A-F6D7-4F29-97F3-F347695C6291}" type="slidenum">
              <a:rPr lang="en-US"/>
              <a:pPr eaLnBrk="1" hangingPunct="1"/>
              <a:t>70</a:t>
            </a:fld>
            <a:endParaRPr lang="en-US"/>
          </a:p>
        </p:txBody>
      </p:sp>
      <p:sp>
        <p:nvSpPr>
          <p:cNvPr id="63491" name="Rectangle 2"/>
          <p:cNvSpPr>
            <a:spLocks noGrp="1" noRot="1" noChangeAspect="1" noChangeArrowheads="1" noTextEdit="1"/>
          </p:cNvSpPr>
          <p:nvPr>
            <p:ph type="sldImg"/>
          </p:nvPr>
        </p:nvSpPr>
        <p:spPr>
          <a:xfrm>
            <a:off x="2903538" y="527050"/>
            <a:ext cx="3481387" cy="2611438"/>
          </a:xfrm>
          <a:ln/>
        </p:spPr>
      </p:sp>
      <p:sp>
        <p:nvSpPr>
          <p:cNvPr id="63492" name="Rectangle 3"/>
          <p:cNvSpPr>
            <a:spLocks noGrp="1" noChangeArrowheads="1"/>
          </p:cNvSpPr>
          <p:nvPr>
            <p:ph type="body" idx="1"/>
          </p:nvPr>
        </p:nvSpPr>
        <p:spPr>
          <a:xfrm>
            <a:off x="1237827" y="3315451"/>
            <a:ext cx="6808047" cy="3144463"/>
          </a:xfrm>
          <a:noFill/>
        </p:spPr>
        <p:txBody>
          <a:bodyPr lIns="91058" tIns="45528" rIns="91058" bIns="45528"/>
          <a:lstStyle/>
          <a:p>
            <a:pPr lvl="1" eaLnBrk="1" hangingPunct="1"/>
            <a:r>
              <a:rPr lang="en-US" sz="2400" dirty="0" smtClean="0"/>
              <a:t>small dentists office installed new billing system</a:t>
            </a:r>
          </a:p>
          <a:p>
            <a:pPr lvl="1" eaLnBrk="1" hangingPunct="1"/>
            <a:r>
              <a:rPr lang="en-US" sz="2400" dirty="0" smtClean="0"/>
              <a:t>assistants became unhappy with new system</a:t>
            </a:r>
          </a:p>
          <a:p>
            <a:pPr lvl="1" eaLnBrk="1" hangingPunct="1"/>
            <a:r>
              <a:rPr lang="en-US" sz="2400" dirty="0" smtClean="0"/>
              <a:t>old forms contained hand-written margin notes</a:t>
            </a:r>
          </a:p>
          <a:p>
            <a:pPr lvl="2" eaLnBrk="1" hangingPunct="1"/>
            <a:r>
              <a:rPr lang="en-US" sz="2400" dirty="0" smtClean="0"/>
              <a:t>e.g., patient A’s insurance takes longer than most</a:t>
            </a:r>
          </a:p>
          <a:p>
            <a:pPr eaLnBrk="1" hangingPunct="1"/>
            <a:endParaRPr lang="en-US" dirty="0" smtClean="0">
              <a:latin typeface="Arial" pitchFamily="34" charset="0"/>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3FAC79F1-5613-415E-88E4-F23E56A20C8D}" type="slidenum">
              <a:rPr lang="en-US"/>
              <a:pPr eaLnBrk="1" hangingPunct="1"/>
              <a:t>72</a:t>
            </a:fld>
            <a:endParaRPr lang="en-US"/>
          </a:p>
        </p:txBody>
      </p:sp>
      <p:sp>
        <p:nvSpPr>
          <p:cNvPr id="64515" name="Rectangle 2"/>
          <p:cNvSpPr>
            <a:spLocks noGrp="1" noRot="1" noChangeAspect="1" noChangeArrowheads="1" noTextEdit="1"/>
          </p:cNvSpPr>
          <p:nvPr>
            <p:ph type="sldImg"/>
          </p:nvPr>
        </p:nvSpPr>
        <p:spPr>
          <a:xfrm>
            <a:off x="2903538" y="527050"/>
            <a:ext cx="3481387" cy="2611438"/>
          </a:xfrm>
          <a:ln/>
        </p:spPr>
      </p:sp>
      <p:sp>
        <p:nvSpPr>
          <p:cNvPr id="64516"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C1F0D2B1-CC11-480B-8453-77F184B6D2D0}" type="slidenum">
              <a:rPr lang="en-US"/>
              <a:pPr eaLnBrk="1" hangingPunct="1"/>
              <a:t>73</a:t>
            </a:fld>
            <a:endParaRPr lang="en-US"/>
          </a:p>
        </p:txBody>
      </p:sp>
      <p:sp>
        <p:nvSpPr>
          <p:cNvPr id="65539" name="Rectangle 2"/>
          <p:cNvSpPr>
            <a:spLocks noGrp="1" noRot="1" noChangeAspect="1" noChangeArrowheads="1" noTextEdit="1"/>
          </p:cNvSpPr>
          <p:nvPr>
            <p:ph type="sldImg"/>
          </p:nvPr>
        </p:nvSpPr>
        <p:spPr>
          <a:xfrm>
            <a:off x="2903538" y="527050"/>
            <a:ext cx="3481387" cy="2611438"/>
          </a:xfrm>
          <a:ln/>
        </p:spPr>
      </p:sp>
      <p:sp>
        <p:nvSpPr>
          <p:cNvPr id="65540" name="Rectangle 3"/>
          <p:cNvSpPr>
            <a:spLocks noGrp="1" noChangeArrowheads="1"/>
          </p:cNvSpPr>
          <p:nvPr>
            <p:ph type="body" idx="1"/>
          </p:nvPr>
        </p:nvSpPr>
        <p:spPr>
          <a:xfrm>
            <a:off x="1237827" y="3315451"/>
            <a:ext cx="6808047" cy="3144463"/>
          </a:xfrm>
          <a:noFill/>
        </p:spPr>
        <p:txBody>
          <a:bodyPr lIns="91058" tIns="45528" rIns="91058" bIns="45528"/>
          <a:lstStyle/>
          <a:p>
            <a:pPr lvl="1" eaLnBrk="1" hangingPunct="1">
              <a:lnSpc>
                <a:spcPct val="90000"/>
              </a:lnSpc>
            </a:pPr>
            <a:r>
              <a:rPr lang="en-US" dirty="0" smtClean="0"/>
              <a:t>how is data collected now?</a:t>
            </a:r>
          </a:p>
          <a:p>
            <a:pPr lvl="1" eaLnBrk="1" hangingPunct="1">
              <a:lnSpc>
                <a:spcPct val="90000"/>
              </a:lnSpc>
            </a:pPr>
            <a:r>
              <a:rPr lang="en-US" dirty="0" smtClean="0"/>
              <a:t>by what instruments and manual procedures?</a:t>
            </a:r>
          </a:p>
          <a:p>
            <a:pPr lvl="1" eaLnBrk="1" hangingPunct="1">
              <a:lnSpc>
                <a:spcPct val="90000"/>
              </a:lnSpc>
            </a:pPr>
            <a:r>
              <a:rPr lang="en-US" dirty="0" smtClean="0"/>
              <a:t>how is the information analyzed?</a:t>
            </a:r>
          </a:p>
          <a:p>
            <a:pPr lvl="1" eaLnBrk="1" hangingPunct="1">
              <a:lnSpc>
                <a:spcPct val="90000"/>
              </a:lnSpc>
            </a:pPr>
            <a:r>
              <a:rPr lang="en-US" dirty="0" smtClean="0"/>
              <a:t>are the results transcribed for records or publication?</a:t>
            </a:r>
          </a:p>
          <a:p>
            <a:pPr lvl="1" eaLnBrk="1" hangingPunct="1">
              <a:lnSpc>
                <a:spcPct val="90000"/>
              </a:lnSpc>
            </a:pPr>
            <a:r>
              <a:rPr lang="en-US" dirty="0" smtClean="0"/>
              <a:t>what media/forms are used and how are they handled?</a:t>
            </a:r>
          </a:p>
          <a:p>
            <a:pPr eaLnBrk="1" hangingPunct="1"/>
            <a:endParaRPr lang="en-US" dirty="0" smtClean="0">
              <a:latin typeface="Arial" pitchFamily="34" charset="0"/>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D024B281-6B5A-4F27-93C7-B59C9840278B}" type="slidenum">
              <a:rPr lang="en-US"/>
              <a:pPr eaLnBrk="1" hangingPunct="1"/>
              <a:t>74</a:t>
            </a:fld>
            <a:endParaRPr lang="en-US"/>
          </a:p>
        </p:txBody>
      </p:sp>
      <p:sp>
        <p:nvSpPr>
          <p:cNvPr id="66563" name="Rectangle 2"/>
          <p:cNvSpPr>
            <a:spLocks noGrp="1" noRot="1" noChangeAspect="1" noChangeArrowheads="1" noTextEdit="1"/>
          </p:cNvSpPr>
          <p:nvPr>
            <p:ph type="sldImg"/>
          </p:nvPr>
        </p:nvSpPr>
        <p:spPr>
          <a:xfrm>
            <a:off x="2903538" y="527050"/>
            <a:ext cx="3481387" cy="2611438"/>
          </a:xfrm>
          <a:ln/>
        </p:spPr>
      </p:sp>
      <p:sp>
        <p:nvSpPr>
          <p:cNvPr id="66564"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023F9021-D21D-477D-8ADA-879B2DEC0A73}" type="slidenum">
              <a:rPr lang="en-US"/>
              <a:pPr eaLnBrk="1" hangingPunct="1"/>
              <a:t>75</a:t>
            </a:fld>
            <a:endParaRPr lang="en-US"/>
          </a:p>
        </p:txBody>
      </p:sp>
      <p:sp>
        <p:nvSpPr>
          <p:cNvPr id="67587" name="Rectangle 2"/>
          <p:cNvSpPr>
            <a:spLocks noGrp="1" noRot="1" noChangeAspect="1" noChangeArrowheads="1" noTextEdit="1"/>
          </p:cNvSpPr>
          <p:nvPr>
            <p:ph type="sldImg"/>
          </p:nvPr>
        </p:nvSpPr>
        <p:spPr>
          <a:xfrm>
            <a:off x="2903538" y="527050"/>
            <a:ext cx="3481387" cy="2611438"/>
          </a:xfrm>
          <a:ln/>
        </p:spPr>
      </p:sp>
      <p:sp>
        <p:nvSpPr>
          <p:cNvPr id="67588" name="Rectangle 3"/>
          <p:cNvSpPr>
            <a:spLocks noGrp="1" noChangeArrowheads="1"/>
          </p:cNvSpPr>
          <p:nvPr>
            <p:ph type="body" idx="1"/>
          </p:nvPr>
        </p:nvSpPr>
        <p:spPr>
          <a:xfrm>
            <a:off x="1237827" y="3314239"/>
            <a:ext cx="6808047" cy="3145675"/>
          </a:xfrm>
          <a:noFill/>
        </p:spPr>
        <p:txBody>
          <a:bodyPr lIns="91048" tIns="45523" rIns="91048" bIns="45523"/>
          <a:lstStyle/>
          <a:p>
            <a:pPr eaLnBrk="1" hangingPunct="1"/>
            <a:endParaRPr lang="en-US" smtClean="0">
              <a:latin typeface="Arial" pitchFamily="34" charset="0"/>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DBB36F1C-6EA8-45D1-8B42-07A0091FEAB2}" type="slidenum">
              <a:rPr lang="en-US"/>
              <a:pPr eaLnBrk="1" hangingPunct="1"/>
              <a:t>76</a:t>
            </a:fld>
            <a:endParaRPr lang="en-US"/>
          </a:p>
        </p:txBody>
      </p:sp>
      <p:sp>
        <p:nvSpPr>
          <p:cNvPr id="68611" name="Rectangle 2"/>
          <p:cNvSpPr>
            <a:spLocks noGrp="1" noRot="1" noChangeAspect="1" noChangeArrowheads="1" noTextEdit="1"/>
          </p:cNvSpPr>
          <p:nvPr>
            <p:ph type="sldImg"/>
          </p:nvPr>
        </p:nvSpPr>
        <p:spPr>
          <a:xfrm>
            <a:off x="2903538" y="527050"/>
            <a:ext cx="3481387" cy="2611438"/>
          </a:xfrm>
          <a:ln/>
        </p:spPr>
      </p:sp>
      <p:sp>
        <p:nvSpPr>
          <p:cNvPr id="68612" name="Rectangle 3"/>
          <p:cNvSpPr>
            <a:spLocks noGrp="1" noChangeArrowheads="1"/>
          </p:cNvSpPr>
          <p:nvPr>
            <p:ph type="body" idx="1"/>
          </p:nvPr>
        </p:nvSpPr>
        <p:spPr>
          <a:xfrm>
            <a:off x="1237827" y="3315451"/>
            <a:ext cx="6808047" cy="3144463"/>
          </a:xfrm>
          <a:noFill/>
        </p:spPr>
        <p:txBody>
          <a:bodyPr/>
          <a:lstStyle/>
          <a:p>
            <a:pPr eaLnBrk="1" hangingPunct="1"/>
            <a:r>
              <a:rPr lang="en-US" dirty="0" smtClean="0">
                <a:latin typeface="Arial" pitchFamily="34" charset="0"/>
              </a:rPr>
              <a:t>Master apprentice in contrast to other kinds of relationships, ex. scientist-observer or parent-child</a:t>
            </a:r>
          </a:p>
          <a:p>
            <a:endParaRPr lang="en-US" b="1" smtClean="0"/>
          </a:p>
          <a:p>
            <a:r>
              <a:rPr lang="en-US" b="1" smtClean="0"/>
              <a:t>Notes </a:t>
            </a:r>
            <a:r>
              <a:rPr lang="en-US" b="1" dirty="0" smtClean="0"/>
              <a:t>for next time</a:t>
            </a:r>
          </a:p>
          <a:p>
            <a:r>
              <a:rPr lang="en-US" dirty="0" err="1" smtClean="0"/>
              <a:t>Tufte</a:t>
            </a:r>
            <a:r>
              <a:rPr lang="en-US" dirty="0" smtClean="0"/>
              <a:t> – think really hard and design</a:t>
            </a:r>
          </a:p>
          <a:p>
            <a:r>
              <a:rPr lang="en-US" dirty="0" smtClean="0"/>
              <a:t>You can’t user test your way to a good design (see Google+)</a:t>
            </a:r>
          </a:p>
          <a:p>
            <a:endParaRPr lang="en-US" dirty="0" smtClean="0"/>
          </a:p>
          <a:p>
            <a:pPr eaLnBrk="1" hangingPunct="1"/>
            <a:endParaRPr lang="en-US" dirty="0" smtClean="0">
              <a:latin typeface="Arial" pitchFamily="34" charset="0"/>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A1D7EA27-2EE4-4361-9810-F914888F3807}" type="slidenum">
              <a:rPr lang="en-US"/>
              <a:pPr eaLnBrk="1" hangingPunct="1"/>
              <a:t>77</a:t>
            </a:fld>
            <a:endParaRPr lang="en-US"/>
          </a:p>
        </p:txBody>
      </p:sp>
      <p:sp>
        <p:nvSpPr>
          <p:cNvPr id="72707" name="Rectangle 2"/>
          <p:cNvSpPr>
            <a:spLocks noGrp="1" noRot="1" noChangeAspect="1" noChangeArrowheads="1" noTextEdit="1"/>
          </p:cNvSpPr>
          <p:nvPr>
            <p:ph type="sldImg"/>
          </p:nvPr>
        </p:nvSpPr>
        <p:spPr>
          <a:xfrm>
            <a:off x="2903538" y="527050"/>
            <a:ext cx="3481387" cy="2611438"/>
          </a:xfrm>
          <a:ln/>
        </p:spPr>
      </p:sp>
      <p:sp>
        <p:nvSpPr>
          <p:cNvPr id="72708"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55283" indent="-290493" eaLnBrk="0" hangingPunct="0">
              <a:defRPr>
                <a:solidFill>
                  <a:schemeClr val="tx1"/>
                </a:solidFill>
                <a:latin typeface="Arial" pitchFamily="34" charset="0"/>
              </a:defRPr>
            </a:lvl2pPr>
            <a:lvl3pPr marL="1161974" indent="-232395" eaLnBrk="0" hangingPunct="0">
              <a:defRPr>
                <a:solidFill>
                  <a:schemeClr val="tx1"/>
                </a:solidFill>
                <a:latin typeface="Arial" pitchFamily="34" charset="0"/>
              </a:defRPr>
            </a:lvl3pPr>
            <a:lvl4pPr marL="1626763" indent="-232395" eaLnBrk="0" hangingPunct="0">
              <a:defRPr>
                <a:solidFill>
                  <a:schemeClr val="tx1"/>
                </a:solidFill>
                <a:latin typeface="Arial" pitchFamily="34" charset="0"/>
              </a:defRPr>
            </a:lvl4pPr>
            <a:lvl5pPr marL="2091553" indent="-232395" eaLnBrk="0" hangingPunct="0">
              <a:defRPr>
                <a:solidFill>
                  <a:schemeClr val="tx1"/>
                </a:solidFill>
                <a:latin typeface="Arial" pitchFamily="34" charset="0"/>
              </a:defRPr>
            </a:lvl5pPr>
            <a:lvl6pPr marL="2556342" indent="-232395" eaLnBrk="0" fontAlgn="base" hangingPunct="0">
              <a:spcBef>
                <a:spcPct val="0"/>
              </a:spcBef>
              <a:spcAft>
                <a:spcPct val="0"/>
              </a:spcAft>
              <a:defRPr>
                <a:solidFill>
                  <a:schemeClr val="tx1"/>
                </a:solidFill>
                <a:latin typeface="Arial" pitchFamily="34" charset="0"/>
              </a:defRPr>
            </a:lvl6pPr>
            <a:lvl7pPr marL="3021132" indent="-232395" eaLnBrk="0" fontAlgn="base" hangingPunct="0">
              <a:spcBef>
                <a:spcPct val="0"/>
              </a:spcBef>
              <a:spcAft>
                <a:spcPct val="0"/>
              </a:spcAft>
              <a:defRPr>
                <a:solidFill>
                  <a:schemeClr val="tx1"/>
                </a:solidFill>
                <a:latin typeface="Arial" pitchFamily="34" charset="0"/>
              </a:defRPr>
            </a:lvl7pPr>
            <a:lvl8pPr marL="3485921" indent="-232395" eaLnBrk="0" fontAlgn="base" hangingPunct="0">
              <a:spcBef>
                <a:spcPct val="0"/>
              </a:spcBef>
              <a:spcAft>
                <a:spcPct val="0"/>
              </a:spcAft>
              <a:defRPr>
                <a:solidFill>
                  <a:schemeClr val="tx1"/>
                </a:solidFill>
                <a:latin typeface="Arial" pitchFamily="34" charset="0"/>
              </a:defRPr>
            </a:lvl8pPr>
            <a:lvl9pPr marL="3950711" indent="-232395" eaLnBrk="0" fontAlgn="base" hangingPunct="0">
              <a:spcBef>
                <a:spcPct val="0"/>
              </a:spcBef>
              <a:spcAft>
                <a:spcPct val="0"/>
              </a:spcAft>
              <a:defRPr>
                <a:solidFill>
                  <a:schemeClr val="tx1"/>
                </a:solidFill>
                <a:latin typeface="Arial" pitchFamily="34" charset="0"/>
              </a:defRPr>
            </a:lvl9pPr>
          </a:lstStyle>
          <a:p>
            <a:pPr eaLnBrk="1" hangingPunct="1"/>
            <a:fld id="{A0723F26-4D9E-4354-9F93-D1F4D11B3E48}" type="slidenum">
              <a:rPr lang="en-US"/>
              <a:pPr eaLnBrk="1" hangingPunct="1"/>
              <a:t>78</a:t>
            </a:fld>
            <a:endParaRPr lang="en-US"/>
          </a:p>
        </p:txBody>
      </p:sp>
      <p:sp>
        <p:nvSpPr>
          <p:cNvPr id="73731" name="Rectangle 2"/>
          <p:cNvSpPr>
            <a:spLocks noGrp="1" noRot="1" noChangeAspect="1" noChangeArrowheads="1" noTextEdit="1"/>
          </p:cNvSpPr>
          <p:nvPr>
            <p:ph type="sldImg"/>
          </p:nvPr>
        </p:nvSpPr>
        <p:spPr>
          <a:xfrm>
            <a:off x="2903538" y="527050"/>
            <a:ext cx="3481387" cy="2611438"/>
          </a:xfrm>
          <a:ln/>
        </p:spPr>
      </p:sp>
      <p:sp>
        <p:nvSpPr>
          <p:cNvPr id="73732" name="Rectangle 3"/>
          <p:cNvSpPr>
            <a:spLocks noGrp="1" noChangeArrowheads="1"/>
          </p:cNvSpPr>
          <p:nvPr>
            <p:ph type="body" idx="1"/>
          </p:nvPr>
        </p:nvSpPr>
        <p:spPr>
          <a:xfrm>
            <a:off x="1237827" y="3315451"/>
            <a:ext cx="6808047" cy="3144463"/>
          </a:xfrm>
          <a:noFill/>
        </p:spPr>
        <p:txBody>
          <a:bodyPr lIns="91058" tIns="45528" rIns="91058" bIns="45528"/>
          <a:lstStyle/>
          <a:p>
            <a:pPr eaLnBrk="1" hangingPunct="1"/>
            <a:endParaRPr lang="en-US" smtClean="0">
              <a:latin typeface="Arial" pitchFamily="34" charset="0"/>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http://www.slideshare.net/andrew_null/metrics-driven-design-by-joshua-porter/9-Doug_Bowman_on_Design_at </a:t>
            </a:r>
          </a:p>
          <a:p>
            <a:endParaRPr lang="en-US" dirty="0" smtClean="0"/>
          </a:p>
          <a:p>
            <a:r>
              <a:rPr lang="en-US" dirty="0" smtClean="0"/>
              <a:t>https://www.fastcodesign.com/1662273/google-equates-design-with-endless-testing-theyre-wrong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82</a:t>
            </a:fld>
            <a:endParaRPr lang="en-US"/>
          </a:p>
        </p:txBody>
      </p:sp>
    </p:spTree>
    <p:extLst>
      <p:ext uri="{BB962C8B-B14F-4D97-AF65-F5344CB8AC3E}">
        <p14:creationId xmlns:p14="http://schemas.microsoft.com/office/powerpoint/2010/main" val="2858621101"/>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3586" name="Rectangle 2"/>
          <p:cNvSpPr>
            <a:spLocks noGrp="1" noRot="1" noChangeAspect="1" noChangeArrowheads="1" noTextEdit="1"/>
          </p:cNvSpPr>
          <p:nvPr>
            <p:ph type="sldImg"/>
          </p:nvPr>
        </p:nvSpPr>
        <p:spPr>
          <a:ln/>
        </p:spPr>
      </p:sp>
      <p:sp>
        <p:nvSpPr>
          <p:cNvPr id="323587" name="Rectangle 3"/>
          <p:cNvSpPr>
            <a:spLocks noGrp="1" noChangeArrowheads="1"/>
          </p:cNvSpPr>
          <p:nvPr>
            <p:ph type="body" idx="1"/>
          </p:nvPr>
        </p:nvSpPr>
        <p:spPr>
          <a:noFill/>
        </p:spPr>
        <p:txBody>
          <a:bodyPr/>
          <a:lstStyle/>
          <a:p>
            <a:r>
              <a:rPr lang="en-US" b="1" dirty="0" smtClean="0"/>
              <a:t>Welcome to the Jungle</a:t>
            </a:r>
            <a:r>
              <a:rPr lang="en-US" dirty="0" smtClean="0"/>
              <a:t/>
            </a:r>
            <a:br>
              <a:rPr lang="en-US" dirty="0" smtClean="0"/>
            </a:br>
            <a:r>
              <a:rPr lang="en-US" dirty="0" smtClean="0"/>
              <a:t>In early tests, players wandered lost around the Jungle level: Colored dots showing player location at five-second intervals (each color is a new time stamp) were scattered randomly. So </a:t>
            </a:r>
            <a:r>
              <a:rPr lang="en-US" dirty="0" err="1" smtClean="0"/>
              <a:t>Bungie</a:t>
            </a:r>
            <a:r>
              <a:rPr lang="en-US" dirty="0" smtClean="0"/>
              <a:t> fixed the terrain to keep players from backtracking. Sure enough, the dots clustered by color, showing that players were moving smoothly through the map. </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User interface problem, the admin misconfigured</a:t>
            </a:r>
            <a:r>
              <a:rPr lang="en-US" baseline="0" dirty="0" smtClean="0"/>
              <a:t> access control, and Republicans could access all Democrat files. And they did. Big user interface problem in windows, hard to understand.</a:t>
            </a:r>
          </a:p>
          <a:p>
            <a:endParaRPr lang="en-US" baseline="0" dirty="0" smtClean="0"/>
          </a:p>
          <a:p>
            <a:r>
              <a:rPr lang="en-US" baseline="0" dirty="0" smtClean="0"/>
              <a:t>See Rob Reeder’s dissertation for more detail and examples.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a:t>
            </a:fld>
            <a:endParaRPr lang="en-US"/>
          </a:p>
        </p:txBody>
      </p:sp>
    </p:spTree>
    <p:extLst>
      <p:ext uri="{BB962C8B-B14F-4D97-AF65-F5344CB8AC3E}">
        <p14:creationId xmlns:p14="http://schemas.microsoft.com/office/powerpoint/2010/main" val="68263413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18435" name="Rectangle 3"/>
          <p:cNvSpPr>
            <a:spLocks noGrp="1" noChangeArrowheads="1"/>
          </p:cNvSpPr>
          <p:nvPr>
            <p:ph type="body" idx="1"/>
          </p:nvPr>
        </p:nvSpPr>
        <p:spPr>
          <a:xfrm>
            <a:off x="1237827" y="3315451"/>
            <a:ext cx="6808047" cy="3144463"/>
          </a:xfrm>
          <a:noFill/>
        </p:spPr>
        <p:txBody>
          <a:bodyPr lIns="94842" tIns="49002" rIns="94842" bIns="49002"/>
          <a:lstStyle/>
          <a:p>
            <a:pPr eaLnBrk="1" hangingPunct="1"/>
            <a:r>
              <a:rPr lang="en-US" dirty="0" smtClean="0"/>
              <a:t>But HCI isn’t just about avoiding the bad</a:t>
            </a:r>
          </a:p>
          <a:p>
            <a:pPr eaLnBrk="1" hangingPunct="1"/>
            <a:r>
              <a:rPr lang="en-US" dirty="0" smtClean="0"/>
              <a:t>Only way</a:t>
            </a:r>
            <a:r>
              <a:rPr lang="en-US" baseline="0" dirty="0" smtClean="0"/>
              <a:t> we can achieve full potential of computing is if people can understand it, feel empowered</a:t>
            </a:r>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Rot="1" noChangeAspect="1" noChangeArrowheads="1" noTextEdit="1"/>
          </p:cNvSpPr>
          <p:nvPr>
            <p:ph type="sldImg"/>
          </p:nvPr>
        </p:nvSpPr>
        <p:spPr>
          <a:xfrm>
            <a:off x="2906713" y="528638"/>
            <a:ext cx="3479800" cy="2609850"/>
          </a:xfrm>
          <a:ln w="12700" cap="flat">
            <a:solidFill>
              <a:schemeClr val="tx1"/>
            </a:solidFill>
          </a:ln>
        </p:spPr>
      </p:sp>
      <p:sp>
        <p:nvSpPr>
          <p:cNvPr id="22531" name="Rectangle 3"/>
          <p:cNvSpPr>
            <a:spLocks noGrp="1" noChangeArrowheads="1"/>
          </p:cNvSpPr>
          <p:nvPr>
            <p:ph type="body" idx="1"/>
          </p:nvPr>
        </p:nvSpPr>
        <p:spPr>
          <a:xfrm>
            <a:off x="1237827" y="3315450"/>
            <a:ext cx="6808047" cy="3143250"/>
          </a:xfrm>
          <a:noFill/>
        </p:spPr>
        <p:txBody>
          <a:bodyPr lIns="94066" tIns="47830" rIns="94066" bIns="47830"/>
          <a:lstStyle/>
          <a:p>
            <a:pPr eaLnBrk="1" hangingPunct="1"/>
            <a:r>
              <a:rPr lang="en-US" dirty="0" smtClean="0"/>
              <a:t>Lots of examples of bad</a:t>
            </a:r>
          </a:p>
          <a:p>
            <a:pPr eaLnBrk="1" hangingPunct="1"/>
            <a:r>
              <a:rPr lang="en-US" dirty="0" smtClean="0"/>
              <a:t>And we’ll go thru lots of these</a:t>
            </a:r>
          </a:p>
          <a:p>
            <a:pPr eaLnBrk="1" hangingPunct="1"/>
            <a:r>
              <a:rPr lang="en-US" dirty="0" smtClean="0"/>
              <a:t>But we</a:t>
            </a:r>
            <a:r>
              <a:rPr lang="en-US" baseline="0" dirty="0" smtClean="0"/>
              <a:t> also need to study good designs too</a:t>
            </a:r>
            <a:endParaRPr lang="en-US" dirty="0"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23555" name="Rectangle 3"/>
          <p:cNvSpPr>
            <a:spLocks noGrp="1" noChangeArrowheads="1"/>
          </p:cNvSpPr>
          <p:nvPr>
            <p:ph type="body" idx="1"/>
          </p:nvPr>
        </p:nvSpPr>
        <p:spPr>
          <a:xfrm>
            <a:off x="1237827" y="3315451"/>
            <a:ext cx="6808047" cy="3144463"/>
          </a:xfrm>
          <a:noFill/>
        </p:spPr>
        <p:txBody>
          <a:bodyPr lIns="94842" tIns="49002" rIns="94842" bIns="49002"/>
          <a:lstStyle/>
          <a:p>
            <a:r>
              <a:rPr lang="en-US" sz="2800" dirty="0">
                <a:latin typeface="Verdana" pitchFamily="34" charset="0"/>
                <a:cs typeface="Verdana" pitchFamily="34" charset="0"/>
              </a:rPr>
              <a:t>Google search bar</a:t>
            </a:r>
          </a:p>
          <a:p>
            <a:pPr lvl="1"/>
            <a:r>
              <a:rPr lang="en-US" sz="2400" dirty="0">
                <a:latin typeface="Verdana" pitchFamily="34" charset="0"/>
                <a:cs typeface="Verdana" pitchFamily="34" charset="0"/>
              </a:rPr>
              <a:t>Simple and easy to use</a:t>
            </a:r>
          </a:p>
          <a:p>
            <a:r>
              <a:rPr lang="en-US" sz="2800" dirty="0">
                <a:latin typeface="Verdana" pitchFamily="34" charset="0"/>
                <a:cs typeface="Verdana" pitchFamily="34" charset="0"/>
              </a:rPr>
              <a:t>iPad</a:t>
            </a:r>
          </a:p>
          <a:p>
            <a:pPr lvl="1"/>
            <a:r>
              <a:rPr lang="en-US" sz="2400" dirty="0">
                <a:latin typeface="Verdana" pitchFamily="34" charset="0"/>
                <a:cs typeface="Verdana" pitchFamily="34" charset="0"/>
              </a:rPr>
              <a:t>No manual, 4yo can use it</a:t>
            </a:r>
          </a:p>
          <a:p>
            <a:r>
              <a:rPr lang="en-US" sz="2800" dirty="0">
                <a:latin typeface="Verdana" pitchFamily="34" charset="0"/>
                <a:cs typeface="Verdana" pitchFamily="34" charset="0"/>
              </a:rPr>
              <a:t>OneNote</a:t>
            </a:r>
          </a:p>
          <a:p>
            <a:pPr lvl="1"/>
            <a:r>
              <a:rPr lang="en-US" sz="2400" dirty="0">
                <a:latin typeface="Verdana" pitchFamily="34" charset="0"/>
                <a:cs typeface="Verdana" pitchFamily="34" charset="0"/>
              </a:rPr>
              <a:t>Really easy</a:t>
            </a:r>
          </a:p>
          <a:p>
            <a:r>
              <a:rPr lang="en-US" sz="2800" dirty="0">
                <a:latin typeface="Verdana" pitchFamily="34" charset="0"/>
                <a:cs typeface="Verdana" pitchFamily="34" charset="0"/>
              </a:rPr>
              <a:t>Microsoft Office 2010</a:t>
            </a:r>
          </a:p>
          <a:p>
            <a:pPr lvl="1"/>
            <a:r>
              <a:rPr lang="en-US" sz="2400" dirty="0">
                <a:latin typeface="Verdana" pitchFamily="34" charset="0"/>
                <a:cs typeface="Verdana" pitchFamily="34" charset="0"/>
              </a:rPr>
              <a:t>Ribbon, lots of space vs toolbars</a:t>
            </a:r>
          </a:p>
          <a:p>
            <a:r>
              <a:rPr lang="en-US" sz="2800" dirty="0">
                <a:latin typeface="Verdana" pitchFamily="34" charset="0"/>
                <a:cs typeface="Verdana" pitchFamily="34" charset="0"/>
              </a:rPr>
              <a:t>Chrome</a:t>
            </a:r>
          </a:p>
          <a:p>
            <a:pPr eaLnBrk="1" hangingPunct="1"/>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noRot="1" noChangeAspect="1" noChangeArrowheads="1" noTextEdit="1"/>
          </p:cNvSpPr>
          <p:nvPr>
            <p:ph type="sldImg"/>
          </p:nvPr>
        </p:nvSpPr>
        <p:spPr>
          <a:xfrm>
            <a:off x="2903538" y="527050"/>
            <a:ext cx="3481387" cy="2611438"/>
          </a:xfrm>
          <a:ln w="12700" cap="flat">
            <a:solidFill>
              <a:schemeClr val="tx1"/>
            </a:solidFill>
          </a:ln>
        </p:spPr>
      </p:sp>
      <p:sp>
        <p:nvSpPr>
          <p:cNvPr id="23555" name="Rectangle 3"/>
          <p:cNvSpPr>
            <a:spLocks noGrp="1" noChangeArrowheads="1"/>
          </p:cNvSpPr>
          <p:nvPr>
            <p:ph type="body" idx="1"/>
          </p:nvPr>
        </p:nvSpPr>
        <p:spPr>
          <a:xfrm>
            <a:off x="1237827" y="3315451"/>
            <a:ext cx="6808047" cy="3144463"/>
          </a:xfrm>
          <a:noFill/>
        </p:spPr>
        <p:txBody>
          <a:bodyPr lIns="94842" tIns="49002" rIns="94842" bIns="49002"/>
          <a:lstStyle/>
          <a:p>
            <a:r>
              <a:rPr lang="en-US" sz="2800" dirty="0">
                <a:latin typeface="Verdana" pitchFamily="34" charset="0"/>
                <a:cs typeface="Verdana" pitchFamily="34" charset="0"/>
              </a:rPr>
              <a:t>Google search bar</a:t>
            </a:r>
          </a:p>
          <a:p>
            <a:pPr lvl="1"/>
            <a:r>
              <a:rPr lang="en-US" sz="2400" dirty="0">
                <a:latin typeface="Verdana" pitchFamily="34" charset="0"/>
                <a:cs typeface="Verdana" pitchFamily="34" charset="0"/>
              </a:rPr>
              <a:t>Simple and easy to use</a:t>
            </a:r>
          </a:p>
          <a:p>
            <a:r>
              <a:rPr lang="en-US" sz="2800" dirty="0">
                <a:latin typeface="Verdana" pitchFamily="34" charset="0"/>
                <a:cs typeface="Verdana" pitchFamily="34" charset="0"/>
              </a:rPr>
              <a:t>iPad</a:t>
            </a:r>
          </a:p>
          <a:p>
            <a:pPr lvl="1"/>
            <a:r>
              <a:rPr lang="en-US" sz="2400" dirty="0">
                <a:latin typeface="Verdana" pitchFamily="34" charset="0"/>
                <a:cs typeface="Verdana" pitchFamily="34" charset="0"/>
              </a:rPr>
              <a:t>No manual, 4yo can use it</a:t>
            </a:r>
          </a:p>
          <a:p>
            <a:r>
              <a:rPr lang="en-US" sz="2800" dirty="0">
                <a:latin typeface="Verdana" pitchFamily="34" charset="0"/>
                <a:cs typeface="Verdana" pitchFamily="34" charset="0"/>
              </a:rPr>
              <a:t>OneNote</a:t>
            </a:r>
          </a:p>
          <a:p>
            <a:pPr lvl="1"/>
            <a:r>
              <a:rPr lang="en-US" sz="2400" dirty="0">
                <a:latin typeface="Verdana" pitchFamily="34" charset="0"/>
                <a:cs typeface="Verdana" pitchFamily="34" charset="0"/>
              </a:rPr>
              <a:t>Really easy</a:t>
            </a:r>
          </a:p>
          <a:p>
            <a:r>
              <a:rPr lang="en-US" sz="2800" dirty="0">
                <a:latin typeface="Verdana" pitchFamily="34" charset="0"/>
                <a:cs typeface="Verdana" pitchFamily="34" charset="0"/>
              </a:rPr>
              <a:t>Microsoft Office 2010</a:t>
            </a:r>
          </a:p>
          <a:p>
            <a:pPr lvl="1"/>
            <a:r>
              <a:rPr lang="en-US" sz="2400" dirty="0">
                <a:latin typeface="Verdana" pitchFamily="34" charset="0"/>
                <a:cs typeface="Verdana" pitchFamily="34" charset="0"/>
              </a:rPr>
              <a:t>Ribbon, lots of space vs toolbars</a:t>
            </a:r>
          </a:p>
          <a:p>
            <a:r>
              <a:rPr lang="en-US" sz="2800" dirty="0">
                <a:latin typeface="Verdana" pitchFamily="34" charset="0"/>
                <a:cs typeface="Verdana" pitchFamily="34" charset="0"/>
              </a:rPr>
              <a:t>Chrome</a:t>
            </a:r>
          </a:p>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Verdana"/>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Verdana"/>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40E6196F-E4D8-4DAA-BF6E-5A863F420F23}" type="datetimeFigureOut">
              <a:rPr lang="en-US"/>
              <a:pPr>
                <a:defRPr/>
              </a:pPr>
              <a:t>8/29/2018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E328DEDB-62DA-4126-8723-F15E107DEDC8}" type="slidenum">
              <a:rPr lang="en-US"/>
              <a:pPr>
                <a:defRPr/>
              </a:pPr>
              <a:t>‹#›</a:t>
            </a:fld>
            <a:endParaRPr lang="en-US"/>
          </a:p>
        </p:txBody>
      </p:sp>
    </p:spTree>
    <p:extLst>
      <p:ext uri="{BB962C8B-B14F-4D97-AF65-F5344CB8AC3E}">
        <p14:creationId xmlns:p14="http://schemas.microsoft.com/office/powerpoint/2010/main" val="208555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p>
            <a:r>
              <a:rPr lang="en-US" smtClean="0"/>
              <a:t>Click to edit Master title style</a:t>
            </a:r>
            <a:endParaRPr lang="en-US"/>
          </a:p>
        </p:txBody>
      </p:sp>
    </p:spTree>
    <p:extLst>
      <p:ext uri="{BB962C8B-B14F-4D97-AF65-F5344CB8AC3E}">
        <p14:creationId xmlns:p14="http://schemas.microsoft.com/office/powerpoint/2010/main" val="205704292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mj-lt"/>
              </a:rPr>
              <a:t>©2018 Carnegie Mellon University  :  </a:t>
            </a:r>
            <a:fld id="{89CCED34-54F4-4F8F-ABE2-F58D956187C8}" type="slidenum">
              <a:rPr lang="en-US" sz="1000" b="1" smtClean="0">
                <a:solidFill>
                  <a:srgbClr val="404040"/>
                </a:solidFill>
                <a:latin typeface="+mj-lt"/>
              </a:rPr>
              <a:pPr algn="r">
                <a:defRPr/>
              </a:pPr>
              <a:t>‹#›</a:t>
            </a:fld>
            <a:endParaRPr lang="en-US" sz="1000" b="1" dirty="0" smtClean="0">
              <a:solidFill>
                <a:srgbClr val="404040"/>
              </a:solidFill>
              <a:latin typeface="+mj-lt"/>
            </a:endParaRPr>
          </a:p>
        </p:txBody>
      </p:sp>
      <p:sp>
        <p:nvSpPr>
          <p:cNvPr id="2" name="Title 1"/>
          <p:cNvSpPr>
            <a:spLocks noGrp="1"/>
          </p:cNvSpPr>
          <p:nvPr>
            <p:ph type="title"/>
          </p:nvPr>
        </p:nvSpPr>
        <p:spPr/>
        <p:txBody>
          <a:bodyPr/>
          <a:lstStyle>
            <a:lvl1pPr>
              <a:defRPr sz="4000">
                <a:solidFill>
                  <a:schemeClr val="tx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latin typeface="+mj-lt"/>
              </a:defRPr>
            </a:lvl1pPr>
            <a:lvl2pPr>
              <a:defRPr sz="2600">
                <a:latin typeface="+mj-lt"/>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j-lt"/>
              </a:defRPr>
            </a:lvl1pPr>
          </a:lstStyle>
          <a:p>
            <a:pPr>
              <a:defRPr/>
            </a:pPr>
            <a:fld id="{FE51755B-CF72-47ED-9CEF-8A78B7127BD5}" type="datetimeFigureOut">
              <a:rPr lang="en-US" smtClean="0"/>
              <a:pPr>
                <a:defRPr/>
              </a:pPr>
              <a:t>8/29/2018</a:t>
            </a:fld>
            <a:endParaRPr lang="en-US"/>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j-lt"/>
              </a:defRPr>
            </a:lvl1pPr>
          </a:lstStyle>
          <a:p>
            <a:pPr>
              <a:defRPr/>
            </a:pPr>
            <a:endParaRPr lang="en-US"/>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DFAD9CD-3262-4EB6-821E-21F7EC554E6E}" type="datetimeFigureOut">
              <a:rPr lang="en-US"/>
              <a:pPr>
                <a:defRPr/>
              </a:pPr>
              <a:t>8/29/2018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1164CE9D-CA32-4ABE-89ED-8717C5031D5F}" type="slidenum">
              <a:rPr lang="en-US"/>
              <a:pPr>
                <a:defRPr/>
              </a:pPr>
              <a:t>‹#›</a:t>
            </a:fld>
            <a:endParaRPr lang="en-US"/>
          </a:p>
        </p:txBody>
      </p:sp>
    </p:spTree>
    <p:extLst>
      <p:ext uri="{BB962C8B-B14F-4D97-AF65-F5344CB8AC3E}">
        <p14:creationId xmlns:p14="http://schemas.microsoft.com/office/powerpoint/2010/main" val="301772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93D04FBF-0239-4E26-9FE7-CC42551E99ED}" type="datetimeFigureOut">
              <a:rPr lang="en-US"/>
              <a:pPr>
                <a:defRPr/>
              </a:pPr>
              <a:t>8/29/2018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D8A25C22-A7CC-4185-8246-B103C3FA2F6F}" type="slidenum">
              <a:rPr lang="en-US"/>
              <a:pPr>
                <a:defRPr/>
              </a:pPr>
              <a:t>‹#›</a:t>
            </a:fld>
            <a:endParaRPr lang="en-US"/>
          </a:p>
        </p:txBody>
      </p:sp>
    </p:spTree>
    <p:extLst>
      <p:ext uri="{BB962C8B-B14F-4D97-AF65-F5344CB8AC3E}">
        <p14:creationId xmlns:p14="http://schemas.microsoft.com/office/powerpoint/2010/main" val="381034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24C72C8A-E955-42FC-A4F2-049434A61440}" type="datetimeFigureOut">
              <a:rPr lang="en-US"/>
              <a:pPr>
                <a:defRPr/>
              </a:pPr>
              <a:t>8/29/2018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05DE859C-4E57-46A0-A8B1-EF076A1926BC}" type="slidenum">
              <a:rPr lang="en-US"/>
              <a:pPr>
                <a:defRPr/>
              </a:pPr>
              <a:t>‹#›</a:t>
            </a:fld>
            <a:endParaRPr lang="en-US"/>
          </a:p>
        </p:txBody>
      </p:sp>
    </p:spTree>
    <p:extLst>
      <p:ext uri="{BB962C8B-B14F-4D97-AF65-F5344CB8AC3E}">
        <p14:creationId xmlns:p14="http://schemas.microsoft.com/office/powerpoint/2010/main" val="8685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16012326-8ECA-4892-AB60-BA440075E724}" type="datetimeFigureOut">
              <a:rPr lang="en-US"/>
              <a:pPr>
                <a:defRPr/>
              </a:pPr>
              <a:t>8/29/2018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Tree>
    <p:extLst>
      <p:ext uri="{BB962C8B-B14F-4D97-AF65-F5344CB8AC3E}">
        <p14:creationId xmlns:p14="http://schemas.microsoft.com/office/powerpoint/2010/main" val="222142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414D667-6C82-4BB3-A0DF-8EC25F2EB945}" type="datetimeFigureOut">
              <a:rPr lang="en-US"/>
              <a:pPr>
                <a:defRPr/>
              </a:pPr>
              <a:t>8/29/2018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C1DD350A-BB63-4772-96AE-ECA938F963BC}" type="slidenum">
              <a:rPr lang="en-US"/>
              <a:pPr>
                <a:defRPr/>
              </a:pPr>
              <a:t>‹#›</a:t>
            </a:fld>
            <a:endParaRPr lang="en-US"/>
          </a:p>
        </p:txBody>
      </p:sp>
    </p:spTree>
    <p:extLst>
      <p:ext uri="{BB962C8B-B14F-4D97-AF65-F5344CB8AC3E}">
        <p14:creationId xmlns:p14="http://schemas.microsoft.com/office/powerpoint/2010/main" val="82704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F47C1CC6-E425-4269-A0DC-E7C4E02813D3}" type="datetimeFigureOut">
              <a:rPr lang="en-US"/>
              <a:pPr>
                <a:defRPr/>
              </a:pPr>
              <a:t>8/29/2018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957D9697-4A6C-423E-8C86-097A9BBECBC0}" type="slidenum">
              <a:rPr lang="en-US"/>
              <a:pPr>
                <a:defRPr/>
              </a:pPr>
              <a:t>‹#›</a:t>
            </a:fld>
            <a:endParaRPr lang="en-US"/>
          </a:p>
        </p:txBody>
      </p:sp>
    </p:spTree>
    <p:extLst>
      <p:ext uri="{BB962C8B-B14F-4D97-AF65-F5344CB8AC3E}">
        <p14:creationId xmlns:p14="http://schemas.microsoft.com/office/powerpoint/2010/main" val="276985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E16DE4D9-8E82-410D-9197-F77AFE439D62}" type="datetimeFigureOut">
              <a:rPr lang="en-US"/>
              <a:pPr>
                <a:defRPr/>
              </a:pPr>
              <a:t>8/29/2018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590DBD80-2EF7-48B1-AA61-9C52F98D0135}" type="slidenum">
              <a:rPr lang="en-US"/>
              <a:pPr>
                <a:defRPr/>
              </a:pPr>
              <a:t>‹#›</a:t>
            </a:fld>
            <a:endParaRPr lang="en-US"/>
          </a:p>
        </p:txBody>
      </p:sp>
    </p:spTree>
    <p:extLst>
      <p:ext uri="{BB962C8B-B14F-4D97-AF65-F5344CB8AC3E}">
        <p14:creationId xmlns:p14="http://schemas.microsoft.com/office/powerpoint/2010/main" val="372351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mj-lt"/>
                <a:cs typeface="Verdana"/>
              </a:rPr>
              <a:t>©2018 Carnegie Mellon University  :  </a:t>
            </a:r>
            <a:fld id="{906B404A-4A4D-430C-A37B-76AE2D31BD13}" type="slidenum">
              <a:rPr lang="en-US" sz="1000" b="1" smtClean="0">
                <a:latin typeface="+mj-lt"/>
                <a:cs typeface="Verdana"/>
              </a:rPr>
              <a:pPr fontAlgn="auto">
                <a:spcBef>
                  <a:spcPts val="0"/>
                </a:spcBef>
                <a:spcAft>
                  <a:spcPts val="0"/>
                </a:spcAft>
                <a:defRPr/>
              </a:pPr>
              <a:t>‹#›</a:t>
            </a:fld>
            <a:endParaRPr lang="en-US" sz="1000" b="1" dirty="0" smtClean="0">
              <a:latin typeface="+mj-lt"/>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457200" rtl="0" eaLnBrk="0" fontAlgn="base" hangingPunct="0">
        <a:spcBef>
          <a:spcPct val="0"/>
        </a:spcBef>
        <a:spcAft>
          <a:spcPct val="0"/>
        </a:spcAft>
        <a:defRPr sz="4000" b="1" kern="1200">
          <a:solidFill>
            <a:schemeClr val="tx1"/>
          </a:solidFill>
          <a:latin typeface="+mj-lt"/>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000" kern="1200">
          <a:solidFill>
            <a:schemeClr val="tx1"/>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chemeClr val="tx1"/>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6.xml"/></Relationships>
</file>

<file path=ppt/slides/_rels/slide11.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14.jpeg"/><Relationship Id="rId5" Type="http://schemas.openxmlformats.org/officeDocument/2006/relationships/image" Target="../media/image13.png"/><Relationship Id="rId4" Type="http://schemas.openxmlformats.org/officeDocument/2006/relationships/image" Target="../media/image12.jpeg"/></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6.xml"/><Relationship Id="rId5" Type="http://schemas.openxmlformats.org/officeDocument/2006/relationships/image" Target="../media/image17.jpeg"/><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8.gif"/><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9.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hyperlink" Target="http://gizmodo.com/assets/resources/2007/08/GyroPod_Sketchbook.jpg" TargetMode="External"/><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1.jpe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cubed3.com/news/6482/1/Wii_Remote_Prototypes" TargetMode="External"/><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6.xml"/></Relationships>
</file>

<file path=ppt/slides/_rels/slide28.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2.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hyperlink" Target="http://www.theatlantic.com/technology/archive/2015/07/the-secret-startup-saved-healthcare-gov-the-worst-website-in-america/397784/" TargetMode="Externa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image" Target="../media/image33.gif"/><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www.pghpcamp.com/" TargetMode="External"/><Relationship Id="rId2" Type="http://schemas.openxmlformats.org/officeDocument/2006/relationships/hyperlink" Target="https://t.e2ma.net/click/peg06/xgr0ug/529bgq" TargetMode="Externa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www.youtube.com/watch?v=aXV-yaFmQNk"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11.xml"/><Relationship Id="rId6" Type="http://schemas.openxmlformats.org/officeDocument/2006/relationships/image" Target="../media/image39.jpeg"/><Relationship Id="rId5" Type="http://schemas.openxmlformats.org/officeDocument/2006/relationships/image" Target="../media/image38.png"/><Relationship Id="rId4" Type="http://schemas.openxmlformats.org/officeDocument/2006/relationships/image" Target="../media/image37.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6.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hyperlink" Target="http://www.wired.com/gaming/virtualworlds/magazine/15-09/ff_halo" TargetMode="External"/><Relationship Id="rId2" Type="http://schemas.openxmlformats.org/officeDocument/2006/relationships/notesSlide" Target="../notesSlides/notesSlide31.xml"/><Relationship Id="rId1" Type="http://schemas.openxmlformats.org/officeDocument/2006/relationships/slideLayout" Target="../slideLayouts/slideLayout2.xml"/><Relationship Id="rId5" Type="http://schemas.openxmlformats.org/officeDocument/2006/relationships/image" Target="../media/image42.jpeg"/><Relationship Id="rId4" Type="http://schemas.openxmlformats.org/officeDocument/2006/relationships/image" Target="../media/image41.jpe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5.jpeg"/></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0.wmf"/><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52.wmf"/><Relationship Id="rId4" Type="http://schemas.openxmlformats.org/officeDocument/2006/relationships/image" Target="../media/image51.wmf"/></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9.jpeg"/><Relationship Id="rId4" Type="http://schemas.openxmlformats.org/officeDocument/2006/relationships/image" Target="../media/image8.jpeg"/></Relationships>
</file>

<file path=ppt/slides/_rels/slide70.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55.wmf"/><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6.wmf"/><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49.png"/></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6.xml"/></Relationships>
</file>

<file path=ppt/slides/_rels/slide80.xml.rels><?xml version="1.0" encoding="UTF-8" standalone="yes"?>
<Relationships xmlns="http://schemas.openxmlformats.org/package/2006/relationships"><Relationship Id="rId3" Type="http://schemas.openxmlformats.org/officeDocument/2006/relationships/hyperlink" Target="https://cmu.box.com/s/oatxzdtgjwv30t1ven63a0bwyfe2d66e" TargetMode="External"/><Relationship Id="rId2" Type="http://schemas.openxmlformats.org/officeDocument/2006/relationships/hyperlink" Target="http://doi.acm.org/10.1145/175276.175288" TargetMode="Externa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6.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400"/>
            <a:ext cx="7467600" cy="1549400"/>
          </a:xfrm>
        </p:spPr>
        <p:txBody>
          <a:bodyPr>
            <a:normAutofit/>
          </a:bodyPr>
          <a:lstStyle/>
          <a:p>
            <a:pPr eaLnBrk="1" hangingPunct="1"/>
            <a:r>
              <a:rPr lang="en-US" sz="4400" dirty="0" smtClean="0">
                <a:latin typeface="+mj-lt"/>
                <a:cs typeface="Verdana" pitchFamily="34" charset="0"/>
              </a:rPr>
              <a:t>What is Design?</a:t>
            </a: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mj-lt"/>
              </a:rPr>
              <a:t>Jason Hong</a:t>
            </a:r>
          </a:p>
          <a:p>
            <a:pPr algn="r">
              <a:lnSpc>
                <a:spcPct val="90000"/>
              </a:lnSpc>
              <a:defRPr/>
            </a:pPr>
            <a:r>
              <a:rPr lang="en-US" sz="2400" b="1" dirty="0" smtClean="0">
                <a:solidFill>
                  <a:srgbClr val="960000"/>
                </a:solidFill>
                <a:latin typeface="+mj-lt"/>
              </a:rPr>
              <a:t>jasonh@cs.cmu.edu</a:t>
            </a:r>
          </a:p>
        </p:txBody>
      </p:sp>
      <p:sp>
        <p:nvSpPr>
          <p:cNvPr id="7" name="Subtitle 2"/>
          <p:cNvSpPr>
            <a:spLocks noGrp="1"/>
          </p:cNvSpPr>
          <p:nvPr>
            <p:ph type="subTitle" idx="1"/>
          </p:nvPr>
        </p:nvSpPr>
        <p:spPr>
          <a:xfrm>
            <a:off x="1676400" y="1905000"/>
            <a:ext cx="6781800" cy="1904999"/>
          </a:xfrm>
        </p:spPr>
        <p:txBody>
          <a:bodyPr>
            <a:normAutofit/>
          </a:bodyPr>
          <a:lstStyle/>
          <a:p>
            <a:pPr eaLnBrk="1" hangingPunct="1"/>
            <a:r>
              <a:rPr lang="en-US" sz="2400" dirty="0" smtClean="0">
                <a:latin typeface="+mj-lt"/>
                <a:cs typeface="Verdana" pitchFamily="34" charset="0"/>
              </a:rPr>
              <a:t>Programming Usable Interfaces (PUI)</a:t>
            </a:r>
          </a:p>
          <a:p>
            <a:pPr eaLnBrk="1" hangingPunct="1"/>
            <a:r>
              <a:rPr lang="en-US" sz="2400" dirty="0" smtClean="0">
                <a:latin typeface="+mj-lt"/>
                <a:cs typeface="Verdana" pitchFamily="34" charset="0"/>
              </a:rPr>
              <a:t>05-430 / 05-630 Fall 2018</a:t>
            </a:r>
          </a:p>
        </p:txBody>
      </p:sp>
      <p:sp>
        <p:nvSpPr>
          <p:cNvPr id="6" name="Rectangle 6"/>
          <p:cNvSpPr>
            <a:spLocks noChangeArrowheads="1"/>
          </p:cNvSpPr>
          <p:nvPr/>
        </p:nvSpPr>
        <p:spPr bwMode="auto">
          <a:xfrm>
            <a:off x="10439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Common Characteristics?</a:t>
            </a:r>
          </a:p>
        </p:txBody>
      </p:sp>
      <p:sp>
        <p:nvSpPr>
          <p:cNvPr id="11267" name="Rectangle 17"/>
          <p:cNvSpPr>
            <a:spLocks noGrp="1"/>
          </p:cNvSpPr>
          <p:nvPr>
            <p:ph type="body" idx="4294967295"/>
          </p:nvPr>
        </p:nvSpPr>
        <p:spPr>
          <a:xfrm>
            <a:off x="457200" y="1557338"/>
            <a:ext cx="8458200" cy="5072062"/>
          </a:xfrm>
        </p:spPr>
        <p:txBody>
          <a:bodyPr/>
          <a:lstStyle/>
          <a:p>
            <a:endParaRPr lang="en-US" dirty="0" smtClean="0">
              <a:cs typeface="Verdana" pitchFamily="34" charset="0"/>
            </a:endParaRPr>
          </a:p>
        </p:txBody>
      </p:sp>
      <p:sp>
        <p:nvSpPr>
          <p:cNvPr id="5" name="Rectangle 4"/>
          <p:cNvSpPr/>
          <p:nvPr/>
        </p:nvSpPr>
        <p:spPr>
          <a:xfrm>
            <a:off x="-2590800" y="71438"/>
            <a:ext cx="1905000" cy="2971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Clear every semester</a:t>
            </a:r>
            <a:endParaRPr lang="en-US" dirty="0"/>
          </a:p>
        </p:txBody>
      </p:sp>
    </p:spTree>
    <p:extLst>
      <p:ext uri="{BB962C8B-B14F-4D97-AF65-F5344CB8AC3E}">
        <p14:creationId xmlns:p14="http://schemas.microsoft.com/office/powerpoint/2010/main" val="741103342"/>
      </p:ext>
    </p:extLst>
  </p:cSld>
  <p:clrMapOvr>
    <a:masterClrMapping/>
  </p:clrMapOvr>
  <p:transition>
    <p:strips/>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p:cNvSpPr>
          <p:nvPr>
            <p:ph type="title" idx="4294967295"/>
          </p:nvPr>
        </p:nvSpPr>
        <p:spPr>
          <a:xfrm>
            <a:off x="609600" y="274638"/>
            <a:ext cx="8077200" cy="868362"/>
          </a:xfrm>
        </p:spPr>
        <p:txBody>
          <a:bodyPr/>
          <a:lstStyle/>
          <a:p>
            <a:r>
              <a:rPr lang="en-US" dirty="0" smtClean="0">
                <a:cs typeface="Verdana" pitchFamily="34" charset="0"/>
              </a:rPr>
              <a:t>My Examples of Good Designs</a:t>
            </a:r>
          </a:p>
        </p:txBody>
      </p:sp>
      <p:sp>
        <p:nvSpPr>
          <p:cNvPr id="12291" name="Rectangle 3"/>
          <p:cNvSpPr>
            <a:spLocks noGrp="1"/>
          </p:cNvSpPr>
          <p:nvPr>
            <p:ph type="body" idx="4294967295"/>
          </p:nvPr>
        </p:nvSpPr>
        <p:spPr>
          <a:xfrm>
            <a:off x="609600" y="1143000"/>
            <a:ext cx="8077200" cy="4983163"/>
          </a:xfrm>
        </p:spPr>
        <p:txBody>
          <a:bodyPr/>
          <a:lstStyle/>
          <a:p>
            <a:r>
              <a:rPr lang="en-US" sz="3000" dirty="0" smtClean="0">
                <a:cs typeface="Verdana" pitchFamily="34" charset="0"/>
              </a:rPr>
              <a:t>Some easy choices</a:t>
            </a:r>
          </a:p>
        </p:txBody>
      </p:sp>
      <p:pic>
        <p:nvPicPr>
          <p:cNvPr id="12292" name="Picture 6" descr="http://www.weknowwii.com/wp-content/uploads/2008/08/wiimote-patent.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89600" y="1600200"/>
            <a:ext cx="2616200" cy="1716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3" name="Picture 10" descr="http://cache.gawker.com/assets/images/4/2009/09/500x_Logitechrbset.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3095169"/>
            <a:ext cx="3581400" cy="345961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294" name="Picture 1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65662" y="1838324"/>
            <a:ext cx="3704663" cy="29866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2295" name="Group 4"/>
          <p:cNvGrpSpPr>
            <a:grpSpLocks/>
          </p:cNvGrpSpPr>
          <p:nvPr/>
        </p:nvGrpSpPr>
        <p:grpSpPr bwMode="auto">
          <a:xfrm>
            <a:off x="3200400" y="3328565"/>
            <a:ext cx="2819400" cy="3434186"/>
            <a:chOff x="1219200" y="2960931"/>
            <a:chExt cx="2743201" cy="3165232"/>
          </a:xfrm>
        </p:grpSpPr>
        <p:sp>
          <p:nvSpPr>
            <p:cNvPr id="4" name="Rectangle 3"/>
            <p:cNvSpPr/>
            <p:nvPr/>
          </p:nvSpPr>
          <p:spPr>
            <a:xfrm>
              <a:off x="1676400" y="3065597"/>
              <a:ext cx="1524001" cy="1277642"/>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solidFill>
                  <a:srgbClr val="FFFFFF"/>
                </a:solidFill>
                <a:latin typeface="+mj-lt"/>
              </a:endParaRPr>
            </a:p>
          </p:txBody>
        </p:sp>
        <p:pic>
          <p:nvPicPr>
            <p:cNvPr id="12297" name="Picture 8" descr="http://www.gadgetdegree.com/wp-content/uploads/2011/05/1305089654-60.jpg"/>
            <p:cNvPicPr>
              <a:picLocks noChangeAspect="1" noChangeArrowheads="1"/>
            </p:cNvPicPr>
            <p:nvPr/>
          </p:nvPicPr>
          <p:blipFill>
            <a:blip r:embed="rId6">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219200" y="2960931"/>
              <a:ext cx="2743201" cy="31652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extLst>
      <p:ext uri="{BB962C8B-B14F-4D97-AF65-F5344CB8AC3E}">
        <p14:creationId xmlns:p14="http://schemas.microsoft.com/office/powerpoint/2010/main" val="307114798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p:cNvSpPr>
          <p:nvPr>
            <p:ph type="title" idx="4294967295"/>
          </p:nvPr>
        </p:nvSpPr>
        <p:spPr>
          <a:xfrm>
            <a:off x="609600" y="274638"/>
            <a:ext cx="8077200" cy="868362"/>
          </a:xfrm>
        </p:spPr>
        <p:txBody>
          <a:bodyPr/>
          <a:lstStyle/>
          <a:p>
            <a:r>
              <a:rPr lang="en-US" dirty="0" smtClean="0">
                <a:cs typeface="Verdana" pitchFamily="34" charset="0"/>
              </a:rPr>
              <a:t>My Examples of Good Designs</a:t>
            </a:r>
          </a:p>
        </p:txBody>
      </p:sp>
      <p:sp>
        <p:nvSpPr>
          <p:cNvPr id="13315" name="Rectangle 3"/>
          <p:cNvSpPr>
            <a:spLocks noGrp="1"/>
          </p:cNvSpPr>
          <p:nvPr>
            <p:ph type="body" idx="4294967295"/>
          </p:nvPr>
        </p:nvSpPr>
        <p:spPr>
          <a:xfrm>
            <a:off x="609600" y="990600"/>
            <a:ext cx="8077200" cy="4983163"/>
          </a:xfrm>
        </p:spPr>
        <p:txBody>
          <a:bodyPr/>
          <a:lstStyle/>
          <a:p>
            <a:r>
              <a:rPr lang="en-US" sz="3000" dirty="0" smtClean="0">
                <a:cs typeface="Verdana" pitchFamily="34" charset="0"/>
              </a:rPr>
              <a:t>Some not so obvious </a:t>
            </a:r>
            <a:br>
              <a:rPr lang="en-US" sz="3000" dirty="0" smtClean="0">
                <a:cs typeface="Verdana" pitchFamily="34" charset="0"/>
              </a:rPr>
            </a:br>
            <a:r>
              <a:rPr lang="en-US" sz="3000" dirty="0" smtClean="0">
                <a:cs typeface="Verdana" pitchFamily="34" charset="0"/>
              </a:rPr>
              <a:t>choices:</a:t>
            </a:r>
          </a:p>
          <a:p>
            <a:pPr lvl="1"/>
            <a:r>
              <a:rPr lang="en-US" sz="2600" dirty="0" smtClean="0">
                <a:cs typeface="Verdana" pitchFamily="34" charset="0"/>
              </a:rPr>
              <a:t>Unix</a:t>
            </a:r>
          </a:p>
          <a:p>
            <a:pPr lvl="1"/>
            <a:r>
              <a:rPr lang="en-US" sz="2600" dirty="0" err="1" smtClean="0">
                <a:cs typeface="Verdana" pitchFamily="34" charset="0"/>
              </a:rPr>
              <a:t>Emacs</a:t>
            </a:r>
            <a:endParaRPr lang="en-US" sz="2600" dirty="0" smtClean="0">
              <a:cs typeface="Verdana" pitchFamily="34" charset="0"/>
            </a:endParaRPr>
          </a:p>
          <a:p>
            <a:pPr lvl="1"/>
            <a:r>
              <a:rPr lang="en-US" sz="2600" dirty="0" smtClean="0">
                <a:cs typeface="Verdana" pitchFamily="34" charset="0"/>
              </a:rPr>
              <a:t>Adobe Photoshop</a:t>
            </a:r>
          </a:p>
          <a:p>
            <a:pPr lvl="1"/>
            <a:r>
              <a:rPr lang="en-US" sz="2600" dirty="0" smtClean="0">
                <a:cs typeface="Verdana" pitchFamily="34" charset="0"/>
              </a:rPr>
              <a:t>Piano</a:t>
            </a:r>
          </a:p>
        </p:txBody>
      </p:sp>
      <p:pic>
        <p:nvPicPr>
          <p:cNvPr id="13316" name="Picture 2" descr="http://www.slackbook.org/html/emacs/emac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3856" y="1295400"/>
            <a:ext cx="3895344" cy="24350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7" name="Picture 4" descr="http://blogs.adobe.com/jnack/files/images/PS_app_frame_floating.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40300" y="3886200"/>
            <a:ext cx="3898900" cy="290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318" name="Picture 6" descr="http://www.ymcamidtn.org/images/PianoKeys.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914400" y="3886200"/>
            <a:ext cx="3866529" cy="290079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536557558"/>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533900" y="4244340"/>
            <a:ext cx="2400300" cy="4572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 name="Title 1"/>
          <p:cNvSpPr>
            <a:spLocks noGrp="1"/>
          </p:cNvSpPr>
          <p:nvPr>
            <p:ph type="title"/>
          </p:nvPr>
        </p:nvSpPr>
        <p:spPr/>
        <p:txBody>
          <a:bodyPr/>
          <a:lstStyle/>
          <a:p>
            <a:r>
              <a:rPr lang="en-US" dirty="0" smtClean="0"/>
              <a:t>Some Common Characteristics</a:t>
            </a:r>
            <a:endParaRPr lang="en-US" dirty="0"/>
          </a:p>
        </p:txBody>
      </p:sp>
      <p:sp>
        <p:nvSpPr>
          <p:cNvPr id="3" name="Content Placeholder 2"/>
          <p:cNvSpPr>
            <a:spLocks noGrp="1"/>
          </p:cNvSpPr>
          <p:nvPr>
            <p:ph idx="1"/>
          </p:nvPr>
        </p:nvSpPr>
        <p:spPr>
          <a:xfrm>
            <a:off x="609600" y="1295400"/>
            <a:ext cx="8077200" cy="4525963"/>
          </a:xfrm>
        </p:spPr>
        <p:txBody>
          <a:bodyPr/>
          <a:lstStyle/>
          <a:p>
            <a:r>
              <a:rPr lang="en-US" dirty="0" smtClean="0"/>
              <a:t>Characteristics of Good Designs</a:t>
            </a:r>
          </a:p>
          <a:p>
            <a:pPr lvl="1"/>
            <a:r>
              <a:rPr lang="en-US" dirty="0" smtClean="0"/>
              <a:t>Aesthetic / emotional connection</a:t>
            </a:r>
          </a:p>
          <a:p>
            <a:pPr lvl="1"/>
            <a:r>
              <a:rPr lang="en-US" dirty="0" smtClean="0"/>
              <a:t>Allows for high performance</a:t>
            </a:r>
          </a:p>
          <a:p>
            <a:pPr lvl="1"/>
            <a:r>
              <a:rPr lang="en-US" dirty="0" smtClean="0"/>
              <a:t>Learnable</a:t>
            </a:r>
          </a:p>
          <a:p>
            <a:pPr lvl="1"/>
            <a:r>
              <a:rPr lang="en-US" dirty="0" smtClean="0"/>
              <a:t>Fun</a:t>
            </a:r>
          </a:p>
          <a:p>
            <a:pPr lvl="1"/>
            <a:r>
              <a:rPr lang="en-US" dirty="0" smtClean="0"/>
              <a:t>Has a strong and clear value proposition</a:t>
            </a:r>
          </a:p>
          <a:p>
            <a:pPr lvl="1"/>
            <a:r>
              <a:rPr lang="en-US" dirty="0" smtClean="0"/>
              <a:t>…so</a:t>
            </a:r>
            <a:r>
              <a:rPr lang="en-US" dirty="0"/>
              <a:t>, the answer is that it really </a:t>
            </a:r>
            <a:r>
              <a:rPr lang="en-US" dirty="0" smtClean="0"/>
              <a:t>depends</a:t>
            </a:r>
          </a:p>
          <a:p>
            <a:r>
              <a:rPr lang="en-US" dirty="0" smtClean="0"/>
              <a:t>Common themes</a:t>
            </a:r>
          </a:p>
          <a:p>
            <a:pPr lvl="1"/>
            <a:r>
              <a:rPr lang="en-US" dirty="0" smtClean="0"/>
              <a:t>Solves </a:t>
            </a:r>
            <a:r>
              <a:rPr lang="en-US" dirty="0"/>
              <a:t>a problem </a:t>
            </a:r>
            <a:r>
              <a:rPr lang="en-US" dirty="0" smtClean="0"/>
              <a:t>within a set of constraints well</a:t>
            </a:r>
          </a:p>
          <a:p>
            <a:pPr lvl="1"/>
            <a:r>
              <a:rPr lang="en-US" dirty="0" smtClean="0"/>
              <a:t>Useful, usable, desirable</a:t>
            </a:r>
            <a:endParaRPr lang="en-US" dirty="0"/>
          </a:p>
          <a:p>
            <a:endParaRPr lang="en-US" dirty="0"/>
          </a:p>
        </p:txBody>
      </p:sp>
    </p:spTree>
    <p:extLst>
      <p:ext uri="{BB962C8B-B14F-4D97-AF65-F5344CB8AC3E}">
        <p14:creationId xmlns:p14="http://schemas.microsoft.com/office/powerpoint/2010/main" val="93705013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Design more than Usability</a:t>
            </a:r>
            <a:endParaRPr lang="en-US" dirty="0"/>
          </a:p>
        </p:txBody>
      </p:sp>
      <p:sp>
        <p:nvSpPr>
          <p:cNvPr id="3" name="Content Placeholder 2"/>
          <p:cNvSpPr>
            <a:spLocks noGrp="1"/>
          </p:cNvSpPr>
          <p:nvPr>
            <p:ph idx="1"/>
          </p:nvPr>
        </p:nvSpPr>
        <p:spPr/>
        <p:txBody>
          <a:bodyPr/>
          <a:lstStyle/>
          <a:p>
            <a:r>
              <a:rPr lang="en-US" dirty="0" smtClean="0"/>
              <a:t>Common misconception is that </a:t>
            </a:r>
            <a:br>
              <a:rPr lang="en-US" dirty="0" smtClean="0"/>
            </a:br>
            <a:r>
              <a:rPr lang="en-US" dirty="0" smtClean="0"/>
              <a:t>all designs need to be “intuitive” </a:t>
            </a:r>
            <a:br>
              <a:rPr lang="en-US" dirty="0" smtClean="0"/>
            </a:br>
            <a:r>
              <a:rPr lang="en-US" dirty="0" smtClean="0"/>
              <a:t>or walk up and use</a:t>
            </a:r>
            <a:endParaRPr lang="en-US" dirty="0"/>
          </a:p>
          <a:p>
            <a:r>
              <a:rPr lang="en-US" dirty="0" smtClean="0"/>
              <a:t>“If</a:t>
            </a:r>
            <a:r>
              <a:rPr lang="en-US" dirty="0"/>
              <a:t> ease of use was the only valid </a:t>
            </a:r>
            <a:r>
              <a:rPr lang="en-US" dirty="0" smtClean="0"/>
              <a:t/>
            </a:r>
            <a:br>
              <a:rPr lang="en-US" dirty="0" smtClean="0"/>
            </a:br>
            <a:r>
              <a:rPr lang="en-US" dirty="0" smtClean="0"/>
              <a:t>criterion</a:t>
            </a:r>
            <a:r>
              <a:rPr lang="en-US" dirty="0"/>
              <a:t>, people would stick </a:t>
            </a:r>
            <a:r>
              <a:rPr lang="en-US" dirty="0" smtClean="0"/>
              <a:t>to</a:t>
            </a:r>
            <a:br>
              <a:rPr lang="en-US" dirty="0" smtClean="0"/>
            </a:br>
            <a:r>
              <a:rPr lang="en-US" dirty="0" smtClean="0"/>
              <a:t>tricycles</a:t>
            </a:r>
            <a:r>
              <a:rPr lang="en-US" dirty="0"/>
              <a:t> and never try bicycles</a:t>
            </a:r>
            <a:r>
              <a:rPr lang="en-US" dirty="0" smtClean="0"/>
              <a:t>.”</a:t>
            </a:r>
          </a:p>
          <a:p>
            <a:pPr lvl="1"/>
            <a:r>
              <a:rPr lang="en-US" dirty="0" smtClean="0"/>
              <a:t>Doug </a:t>
            </a:r>
            <a:r>
              <a:rPr lang="en-US" dirty="0" err="1" smtClean="0"/>
              <a:t>Engelbart</a:t>
            </a:r>
            <a:endParaRPr lang="en-US" dirty="0" smtClean="0"/>
          </a:p>
          <a:p>
            <a:endParaRPr lang="en-US" dirty="0"/>
          </a:p>
        </p:txBody>
      </p:sp>
      <p:pic>
        <p:nvPicPr>
          <p:cNvPr id="4" name="Picture 1" descr="C:\Users\jasonh\Desktop\engelbart.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77000" y="1676400"/>
            <a:ext cx="2476500" cy="35771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883562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p:cNvSpPr>
          <p:nvPr>
            <p:ph type="title"/>
          </p:nvPr>
        </p:nvSpPr>
        <p:spPr/>
        <p:txBody>
          <a:bodyPr/>
          <a:lstStyle/>
          <a:p>
            <a:r>
              <a:rPr lang="en-US" smtClean="0"/>
              <a:t>Outline for Today</a:t>
            </a:r>
          </a:p>
        </p:txBody>
      </p:sp>
      <p:sp>
        <p:nvSpPr>
          <p:cNvPr id="208899" name="Rectangle 3"/>
          <p:cNvSpPr>
            <a:spLocks noGrp="1"/>
          </p:cNvSpPr>
          <p:nvPr>
            <p:ph type="body" idx="1"/>
          </p:nvPr>
        </p:nvSpPr>
        <p:spPr/>
        <p:txBody>
          <a:bodyPr/>
          <a:lstStyle/>
          <a:p>
            <a:r>
              <a:rPr lang="en-US" dirty="0" smtClean="0"/>
              <a:t>What is Design?</a:t>
            </a:r>
          </a:p>
          <a:p>
            <a:r>
              <a:rPr lang="en-US" dirty="0" smtClean="0"/>
              <a:t>Myths about Design</a:t>
            </a:r>
          </a:p>
          <a:p>
            <a:r>
              <a:rPr lang="en-US" dirty="0" smtClean="0"/>
              <a:t>Why is Good Design so hard?</a:t>
            </a:r>
          </a:p>
          <a:p>
            <a:r>
              <a:rPr lang="en-US" dirty="0" smtClean="0"/>
              <a:t>Processes</a:t>
            </a:r>
          </a:p>
          <a:p>
            <a:r>
              <a:rPr lang="en-US" dirty="0" smtClean="0"/>
              <a:t>Usability Goals and Metrics</a:t>
            </a:r>
          </a:p>
          <a:p>
            <a:r>
              <a:rPr lang="en-US" dirty="0" smtClean="0"/>
              <a:t>Mindset for Good Design</a:t>
            </a:r>
          </a:p>
          <a:p>
            <a:pPr marL="457200" lvl="1" indent="0">
              <a:buNone/>
            </a:pPr>
            <a:endParaRPr lang="en-US" sz="1400" dirty="0"/>
          </a:p>
          <a:p>
            <a:r>
              <a:rPr lang="en-US" dirty="0" smtClean="0"/>
              <a:t>High level overview of how parts fit together</a:t>
            </a:r>
          </a:p>
          <a:p>
            <a:endParaRPr lang="en-US" dirty="0" smtClean="0"/>
          </a:p>
        </p:txBody>
      </p:sp>
    </p:spTree>
    <p:extLst>
      <p:ext uri="{BB962C8B-B14F-4D97-AF65-F5344CB8AC3E}">
        <p14:creationId xmlns:p14="http://schemas.microsoft.com/office/powerpoint/2010/main" val="154586514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Design?</a:t>
            </a:r>
            <a:endParaRPr lang="en-US" dirty="0"/>
          </a:p>
        </p:txBody>
      </p:sp>
      <p:sp>
        <p:nvSpPr>
          <p:cNvPr id="3" name="Content Placeholder 2"/>
          <p:cNvSpPr>
            <a:spLocks noGrp="1"/>
          </p:cNvSpPr>
          <p:nvPr>
            <p:ph idx="1"/>
          </p:nvPr>
        </p:nvSpPr>
        <p:spPr/>
        <p:txBody>
          <a:bodyPr/>
          <a:lstStyle/>
          <a:p>
            <a:r>
              <a:rPr lang="en-US" dirty="0" smtClean="0"/>
              <a:t>“</a:t>
            </a:r>
            <a:r>
              <a:rPr lang="en-US" dirty="0"/>
              <a:t>The human power of conceiving, planning and making all the products that serve human beings in the accomplishment of their individual and collective purposes.”</a:t>
            </a:r>
          </a:p>
          <a:p>
            <a:pPr lvl="1"/>
            <a:r>
              <a:rPr lang="en-US" dirty="0" smtClean="0"/>
              <a:t>Jodi </a:t>
            </a:r>
            <a:r>
              <a:rPr lang="en-US" dirty="0" err="1" smtClean="0"/>
              <a:t>Forlizzi</a:t>
            </a:r>
            <a:endParaRPr lang="en-US" dirty="0"/>
          </a:p>
        </p:txBody>
      </p:sp>
      <p:pic>
        <p:nvPicPr>
          <p:cNvPr id="4098" name="Picture 2" descr="https://www.hcii.cmu.edu/sites/default/files/migrated_files/Jodi_Forlizzi1_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67200" y="3581400"/>
            <a:ext cx="4762499" cy="31765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081602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9714"/>
            <a:ext cx="9144000" cy="70039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80808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1161759706"/>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Myths about Good </a:t>
            </a:r>
            <a:r>
              <a:rPr lang="en-US" dirty="0" smtClean="0"/>
              <a:t>UX Design</a:t>
            </a:r>
            <a:endParaRPr lang="en-US" dirty="0"/>
          </a:p>
        </p:txBody>
      </p:sp>
      <p:sp>
        <p:nvSpPr>
          <p:cNvPr id="3" name="Content Placeholder 2"/>
          <p:cNvSpPr>
            <a:spLocks noGrp="1"/>
          </p:cNvSpPr>
          <p:nvPr>
            <p:ph idx="1"/>
          </p:nvPr>
        </p:nvSpPr>
        <p:spPr/>
        <p:txBody>
          <a:bodyPr/>
          <a:lstStyle/>
          <a:p>
            <a:pPr>
              <a:lnSpc>
                <a:spcPct val="110000"/>
              </a:lnSpc>
            </a:pPr>
            <a:r>
              <a:rPr lang="en-US" dirty="0"/>
              <a:t>Myth 1: Good design is just cool graphics</a:t>
            </a:r>
          </a:p>
          <a:p>
            <a:pPr lvl="1">
              <a:lnSpc>
                <a:spcPct val="110000"/>
              </a:lnSpc>
            </a:pPr>
            <a:r>
              <a:rPr lang="en-US" dirty="0" smtClean="0"/>
              <a:t>Graphics </a:t>
            </a:r>
            <a:r>
              <a:rPr lang="en-US" dirty="0"/>
              <a:t>part of bigger picture of what to communicate </a:t>
            </a:r>
            <a:r>
              <a:rPr lang="en-US" dirty="0" smtClean="0"/>
              <a:t>and </a:t>
            </a:r>
            <a:r>
              <a:rPr lang="en-US" dirty="0"/>
              <a:t>how</a:t>
            </a:r>
          </a:p>
          <a:p>
            <a:pPr lvl="1">
              <a:lnSpc>
                <a:spcPct val="110000"/>
              </a:lnSpc>
            </a:pPr>
            <a:r>
              <a:rPr lang="en-US" dirty="0" smtClean="0"/>
              <a:t>Also </a:t>
            </a:r>
            <a:r>
              <a:rPr lang="en-US" dirty="0"/>
              <a:t>need to consider what people are trying </a:t>
            </a:r>
            <a:br>
              <a:rPr lang="en-US" dirty="0"/>
            </a:br>
            <a:r>
              <a:rPr lang="en-US" dirty="0"/>
              <a:t>to do and how to improve</a:t>
            </a:r>
          </a:p>
          <a:p>
            <a:pPr>
              <a:lnSpc>
                <a:spcPct val="110000"/>
              </a:lnSpc>
            </a:pPr>
            <a:r>
              <a:rPr lang="en-US" dirty="0"/>
              <a:t>Myth 2: Good design is just common sense</a:t>
            </a:r>
          </a:p>
          <a:p>
            <a:pPr lvl="1">
              <a:lnSpc>
                <a:spcPct val="110000"/>
              </a:lnSpc>
            </a:pPr>
            <a:r>
              <a:rPr lang="en-US" dirty="0" smtClean="0"/>
              <a:t>Why </a:t>
            </a:r>
            <a:r>
              <a:rPr lang="en-US" dirty="0"/>
              <a:t>are there so many bad web sites? </a:t>
            </a:r>
            <a:br>
              <a:rPr lang="en-US" dirty="0"/>
            </a:br>
            <a:r>
              <a:rPr lang="en-US" dirty="0" smtClean="0"/>
              <a:t>So many hard </a:t>
            </a:r>
            <a:r>
              <a:rPr lang="en-US" dirty="0"/>
              <a:t>to use apps?</a:t>
            </a:r>
          </a:p>
          <a:p>
            <a:pPr lvl="1">
              <a:lnSpc>
                <a:spcPct val="110000"/>
              </a:lnSpc>
            </a:pPr>
            <a:r>
              <a:rPr lang="en-US" dirty="0" smtClean="0"/>
              <a:t>Underestimates </a:t>
            </a:r>
            <a:r>
              <a:rPr lang="en-US" dirty="0"/>
              <a:t>work needed for </a:t>
            </a:r>
            <a:r>
              <a:rPr lang="en-US" dirty="0" smtClean="0"/>
              <a:t>great UX</a:t>
            </a:r>
            <a:endParaRPr lang="en-US" dirty="0"/>
          </a:p>
          <a:p>
            <a:endParaRPr lang="en-US" sz="2600" dirty="0"/>
          </a:p>
        </p:txBody>
      </p:sp>
    </p:spTree>
    <p:extLst>
      <p:ext uri="{BB962C8B-B14F-4D97-AF65-F5344CB8AC3E}">
        <p14:creationId xmlns:p14="http://schemas.microsoft.com/office/powerpoint/2010/main" val="1333938454"/>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Rectangle 2"/>
          <p:cNvSpPr>
            <a:spLocks noGrp="1"/>
          </p:cNvSpPr>
          <p:nvPr>
            <p:ph type="title"/>
          </p:nvPr>
        </p:nvSpPr>
        <p:spPr/>
        <p:txBody>
          <a:bodyPr/>
          <a:lstStyle/>
          <a:p>
            <a:r>
              <a:rPr lang="en-US" smtClean="0"/>
              <a:t>Early Nintendo Wii Prototypes</a:t>
            </a:r>
          </a:p>
        </p:txBody>
      </p:sp>
      <p:pic>
        <p:nvPicPr>
          <p:cNvPr id="210947" name="Picture 3" descr="GyroPod_Sketchbook.jpg">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144588"/>
            <a:ext cx="9144000" cy="57007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40618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pic>
        <p:nvPicPr>
          <p:cNvPr id="4" name="Picture 3" descr="The image “http://www.datascaninfosys.com/datascaninfosys/f3/itmst.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6597" y="914400"/>
            <a:ext cx="8207503" cy="594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35822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Rectangle 2"/>
          <p:cNvSpPr>
            <a:spLocks noGrp="1"/>
          </p:cNvSpPr>
          <p:nvPr>
            <p:ph type="title"/>
          </p:nvPr>
        </p:nvSpPr>
        <p:spPr/>
        <p:txBody>
          <a:bodyPr/>
          <a:lstStyle/>
          <a:p>
            <a:r>
              <a:rPr lang="en-US" dirty="0" smtClean="0"/>
              <a:t>Early Nintendo Wii Prototypes</a:t>
            </a:r>
          </a:p>
        </p:txBody>
      </p:sp>
      <p:pic>
        <p:nvPicPr>
          <p:cNvPr id="211971" name="Picture 3" descr="Not so awesome.">
            <a:hlinkClick r:id="rId3"/>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2198" y="990600"/>
            <a:ext cx="7735522" cy="609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9499855"/>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p:cNvSpPr>
          <p:nvPr>
            <p:ph type="title"/>
          </p:nvPr>
        </p:nvSpPr>
        <p:spPr/>
        <p:txBody>
          <a:bodyPr/>
          <a:lstStyle/>
          <a:p>
            <a:r>
              <a:rPr lang="en-US" dirty="0" smtClean="0"/>
              <a:t>Early Nintendo Wii Prototypes</a:t>
            </a:r>
          </a:p>
        </p:txBody>
      </p:sp>
      <p:pic>
        <p:nvPicPr>
          <p:cNvPr id="212995" name="Picture 3" descr="manette_prototyp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614488"/>
            <a:ext cx="9144000" cy="42529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9887934"/>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p:cNvSpPr>
          <p:nvPr>
            <p:ph type="title"/>
          </p:nvPr>
        </p:nvSpPr>
        <p:spPr/>
        <p:txBody>
          <a:bodyPr/>
          <a:lstStyle/>
          <a:p>
            <a:r>
              <a:rPr lang="en-US" dirty="0" smtClean="0"/>
              <a:t>Myths about Good </a:t>
            </a:r>
            <a:r>
              <a:rPr lang="en-US" dirty="0"/>
              <a:t>UX Design</a:t>
            </a:r>
            <a:endParaRPr lang="en-US" dirty="0" smtClean="0"/>
          </a:p>
        </p:txBody>
      </p:sp>
      <p:sp>
        <p:nvSpPr>
          <p:cNvPr id="2" name="Content Placeholder 1"/>
          <p:cNvSpPr>
            <a:spLocks noGrp="1"/>
          </p:cNvSpPr>
          <p:nvPr>
            <p:ph idx="1"/>
          </p:nvPr>
        </p:nvSpPr>
        <p:spPr/>
        <p:txBody>
          <a:bodyPr/>
          <a:lstStyle/>
          <a:p>
            <a:pPr>
              <a:lnSpc>
                <a:spcPct val="110000"/>
              </a:lnSpc>
            </a:pPr>
            <a:r>
              <a:rPr lang="en-US" dirty="0"/>
              <a:t>Myth 3: We can fix the interface at the end</a:t>
            </a:r>
          </a:p>
          <a:p>
            <a:pPr lvl="1">
              <a:lnSpc>
                <a:spcPct val="110000"/>
              </a:lnSpc>
            </a:pPr>
            <a:r>
              <a:rPr lang="en-US" dirty="0"/>
              <a:t>Overlooks cost of major changes</a:t>
            </a:r>
          </a:p>
          <a:p>
            <a:pPr lvl="1">
              <a:lnSpc>
                <a:spcPct val="110000"/>
              </a:lnSpc>
            </a:pPr>
            <a:r>
              <a:rPr lang="en-US" dirty="0"/>
              <a:t>“A common rule we should always try to heed is to detect and fix any problem in a production process </a:t>
            </a:r>
            <a:r>
              <a:rPr lang="en-US" dirty="0" smtClean="0"/>
              <a:t/>
            </a:r>
            <a:br>
              <a:rPr lang="en-US" dirty="0" smtClean="0"/>
            </a:br>
            <a:r>
              <a:rPr lang="en-US" dirty="0" smtClean="0"/>
              <a:t>at </a:t>
            </a:r>
            <a:r>
              <a:rPr lang="en-US" dirty="0"/>
              <a:t>the lowest-value stage possible”</a:t>
            </a:r>
          </a:p>
          <a:p>
            <a:pPr lvl="2">
              <a:lnSpc>
                <a:spcPct val="110000"/>
              </a:lnSpc>
            </a:pPr>
            <a:r>
              <a:rPr lang="en-US" dirty="0" smtClean="0">
                <a:solidFill>
                  <a:schemeClr val="tx1"/>
                </a:solidFill>
              </a:rPr>
              <a:t>Andy Grove (Intel employee #1 and former CEO)</a:t>
            </a:r>
            <a:endParaRPr lang="en-US" dirty="0">
              <a:solidFill>
                <a:schemeClr val="tx1"/>
              </a:solidFill>
            </a:endParaRPr>
          </a:p>
          <a:p>
            <a:pPr lvl="1">
              <a:lnSpc>
                <a:spcPct val="110000"/>
              </a:lnSpc>
            </a:pPr>
            <a:r>
              <a:rPr lang="en-US" dirty="0" smtClean="0"/>
              <a:t>Also, good </a:t>
            </a:r>
            <a:r>
              <a:rPr lang="en-US" dirty="0"/>
              <a:t>design includes making sure you have the </a:t>
            </a:r>
            <a:br>
              <a:rPr lang="en-US" dirty="0"/>
            </a:br>
            <a:r>
              <a:rPr lang="en-US" dirty="0"/>
              <a:t>right features (it’s not just about usability</a:t>
            </a:r>
            <a:r>
              <a:rPr lang="en-US" dirty="0" smtClean="0"/>
              <a:t>)</a:t>
            </a:r>
          </a:p>
          <a:p>
            <a:pPr lvl="2">
              <a:lnSpc>
                <a:spcPct val="110000"/>
              </a:lnSpc>
            </a:pPr>
            <a:r>
              <a:rPr lang="en-US" dirty="0" smtClean="0">
                <a:solidFill>
                  <a:schemeClr val="tx1"/>
                </a:solidFill>
              </a:rPr>
              <a:t>Understand people’s needs and addressing those</a:t>
            </a:r>
            <a:endParaRPr lang="en-US" dirty="0">
              <a:solidFill>
                <a:schemeClr val="tx1"/>
              </a:solidFill>
            </a:endParaRPr>
          </a:p>
          <a:p>
            <a:pPr>
              <a:lnSpc>
                <a:spcPct val="110000"/>
              </a:lnSpc>
            </a:pPr>
            <a:endParaRPr lang="en-US" dirty="0"/>
          </a:p>
          <a:p>
            <a:endParaRPr lang="en-US" dirty="0"/>
          </a:p>
        </p:txBody>
      </p:sp>
    </p:spTree>
    <p:extLst>
      <p:ext uri="{BB962C8B-B14F-4D97-AF65-F5344CB8AC3E}">
        <p14:creationId xmlns:p14="http://schemas.microsoft.com/office/powerpoint/2010/main" val="2402960505"/>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Rectangle 2"/>
          <p:cNvSpPr>
            <a:spLocks noGrp="1"/>
          </p:cNvSpPr>
          <p:nvPr>
            <p:ph type="title"/>
          </p:nvPr>
        </p:nvSpPr>
        <p:spPr/>
        <p:txBody>
          <a:bodyPr/>
          <a:lstStyle/>
          <a:p>
            <a:r>
              <a:rPr lang="en-US" dirty="0" smtClean="0"/>
              <a:t>Myths about Good Design</a:t>
            </a:r>
          </a:p>
        </p:txBody>
      </p:sp>
      <p:sp>
        <p:nvSpPr>
          <p:cNvPr id="2" name="Content Placeholder 1"/>
          <p:cNvSpPr>
            <a:spLocks noGrp="1"/>
          </p:cNvSpPr>
          <p:nvPr>
            <p:ph idx="1"/>
          </p:nvPr>
        </p:nvSpPr>
        <p:spPr/>
        <p:txBody>
          <a:bodyPr/>
          <a:lstStyle/>
          <a:p>
            <a:pPr>
              <a:lnSpc>
                <a:spcPct val="110000"/>
              </a:lnSpc>
            </a:pPr>
            <a:r>
              <a:rPr lang="en-US" dirty="0"/>
              <a:t>Myth 4: Marketing takes care of understanding customer needs</a:t>
            </a:r>
          </a:p>
          <a:p>
            <a:pPr lvl="1">
              <a:lnSpc>
                <a:spcPct val="110000"/>
              </a:lnSpc>
            </a:pPr>
            <a:r>
              <a:rPr lang="en-US" dirty="0"/>
              <a:t>Does not help you understand behavior</a:t>
            </a:r>
          </a:p>
          <a:p>
            <a:pPr lvl="1">
              <a:lnSpc>
                <a:spcPct val="110000"/>
              </a:lnSpc>
            </a:pPr>
            <a:r>
              <a:rPr lang="en-US" dirty="0"/>
              <a:t>Gap between what people </a:t>
            </a:r>
            <a:r>
              <a:rPr lang="en-US" u="sng" dirty="0"/>
              <a:t>say</a:t>
            </a:r>
            <a:r>
              <a:rPr lang="en-US" dirty="0"/>
              <a:t> vs. </a:t>
            </a:r>
            <a:br>
              <a:rPr lang="en-US" dirty="0"/>
            </a:br>
            <a:r>
              <a:rPr lang="en-US" dirty="0"/>
              <a:t>what they </a:t>
            </a:r>
            <a:r>
              <a:rPr lang="en-US" u="sng" dirty="0"/>
              <a:t>do</a:t>
            </a:r>
            <a:r>
              <a:rPr lang="en-US" dirty="0"/>
              <a:t> and what they </a:t>
            </a:r>
            <a:r>
              <a:rPr lang="en-US" u="sng" dirty="0"/>
              <a:t>actually need</a:t>
            </a:r>
          </a:p>
          <a:p>
            <a:endParaRPr lang="en-US" dirty="0"/>
          </a:p>
        </p:txBody>
      </p:sp>
    </p:spTree>
    <p:extLst>
      <p:ext uri="{BB962C8B-B14F-4D97-AF65-F5344CB8AC3E}">
        <p14:creationId xmlns:p14="http://schemas.microsoft.com/office/powerpoint/2010/main" val="3562295431"/>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p:cNvSpPr>
          <p:nvPr>
            <p:ph type="title"/>
          </p:nvPr>
        </p:nvSpPr>
        <p:spPr/>
        <p:txBody>
          <a:bodyPr/>
          <a:lstStyle/>
          <a:p>
            <a:r>
              <a:rPr lang="en-US" dirty="0" smtClean="0"/>
              <a:t>Famous Quotes on Marketing</a:t>
            </a:r>
          </a:p>
        </p:txBody>
      </p:sp>
      <p:sp>
        <p:nvSpPr>
          <p:cNvPr id="295939" name="Rectangle 3"/>
          <p:cNvSpPr>
            <a:spLocks noGrp="1"/>
          </p:cNvSpPr>
          <p:nvPr>
            <p:ph type="body" idx="1"/>
          </p:nvPr>
        </p:nvSpPr>
        <p:spPr/>
        <p:txBody>
          <a:bodyPr/>
          <a:lstStyle/>
          <a:p>
            <a:pPr lvl="1"/>
            <a:endParaRPr lang="en-US" sz="800" dirty="0" smtClean="0"/>
          </a:p>
        </p:txBody>
      </p:sp>
      <p:pic>
        <p:nvPicPr>
          <p:cNvPr id="3074" name="Picture 2" descr="C:\Users\jasonh\Documents\Research\research - Media lib\henry-ford-faster-hors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52624" y="1114425"/>
            <a:ext cx="5362576" cy="53625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7303285"/>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5938" name="Rectangle 2"/>
          <p:cNvSpPr>
            <a:spLocks noGrp="1"/>
          </p:cNvSpPr>
          <p:nvPr>
            <p:ph type="title"/>
          </p:nvPr>
        </p:nvSpPr>
        <p:spPr/>
        <p:txBody>
          <a:bodyPr/>
          <a:lstStyle/>
          <a:p>
            <a:r>
              <a:rPr lang="en-US" dirty="0" smtClean="0"/>
              <a:t>Famous Quotes on Marketing</a:t>
            </a:r>
          </a:p>
        </p:txBody>
      </p:sp>
      <p:sp>
        <p:nvSpPr>
          <p:cNvPr id="295939" name="Rectangle 3"/>
          <p:cNvSpPr>
            <a:spLocks noGrp="1"/>
          </p:cNvSpPr>
          <p:nvPr>
            <p:ph type="body" idx="1"/>
          </p:nvPr>
        </p:nvSpPr>
        <p:spPr/>
        <p:txBody>
          <a:bodyPr/>
          <a:lstStyle/>
          <a:p>
            <a:r>
              <a:rPr lang="en-US" dirty="0" smtClean="0"/>
              <a:t>A reporter who asked Jobs about the market research that went into the iPad was famously told, "None. It's not the consumers’ job to know </a:t>
            </a:r>
            <a:br>
              <a:rPr lang="en-US" dirty="0" smtClean="0"/>
            </a:br>
            <a:r>
              <a:rPr lang="en-US" dirty="0" smtClean="0"/>
              <a:t>what they want." </a:t>
            </a:r>
          </a:p>
        </p:txBody>
      </p:sp>
      <p:pic>
        <p:nvPicPr>
          <p:cNvPr id="295943" name="Picture 7" descr="steve-jobs-ip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0" y="3125016"/>
            <a:ext cx="3714750" cy="3428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257154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76250" y="5321300"/>
            <a:ext cx="8305800" cy="9906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1506" name="Rectangle 2"/>
          <p:cNvSpPr>
            <a:spLocks noGrp="1" noChangeArrowheads="1"/>
          </p:cNvSpPr>
          <p:nvPr>
            <p:ph type="title"/>
          </p:nvPr>
        </p:nvSpPr>
        <p:spPr/>
        <p:txBody>
          <a:bodyPr/>
          <a:lstStyle/>
          <a:p>
            <a:pPr eaLnBrk="1" hangingPunct="1"/>
            <a:r>
              <a:rPr lang="en-US" sz="3600" dirty="0" smtClean="0"/>
              <a:t>Other Reasons We Can’t Just Ask Users What They Want</a:t>
            </a:r>
          </a:p>
        </p:txBody>
      </p:sp>
      <p:sp>
        <p:nvSpPr>
          <p:cNvPr id="2" name="Content Placeholder 1"/>
          <p:cNvSpPr>
            <a:spLocks noGrp="1"/>
          </p:cNvSpPr>
          <p:nvPr>
            <p:ph idx="1"/>
          </p:nvPr>
        </p:nvSpPr>
        <p:spPr/>
        <p:txBody>
          <a:bodyPr/>
          <a:lstStyle/>
          <a:p>
            <a:pPr eaLnBrk="1" hangingPunct="1"/>
            <a:r>
              <a:rPr lang="en-US" dirty="0" smtClean="0"/>
              <a:t>Not </a:t>
            </a:r>
            <a:r>
              <a:rPr lang="en-US" dirty="0"/>
              <a:t>familiar with what is possible with </a:t>
            </a:r>
            <a:r>
              <a:rPr lang="en-US" dirty="0" smtClean="0"/>
              <a:t>tech</a:t>
            </a:r>
            <a:endParaRPr lang="en-US" dirty="0"/>
          </a:p>
          <a:p>
            <a:pPr eaLnBrk="1" hangingPunct="1"/>
            <a:r>
              <a:rPr lang="en-US" dirty="0" smtClean="0"/>
              <a:t>… with </a:t>
            </a:r>
            <a:r>
              <a:rPr lang="en-US" dirty="0"/>
              <a:t>design constraints</a:t>
            </a:r>
          </a:p>
          <a:p>
            <a:pPr lvl="1" eaLnBrk="1" hangingPunct="1"/>
            <a:r>
              <a:rPr lang="en-US" dirty="0"/>
              <a:t>Budget, legacy code, time, </a:t>
            </a:r>
            <a:r>
              <a:rPr lang="en-US" dirty="0" err="1"/>
              <a:t>etc</a:t>
            </a:r>
            <a:endParaRPr lang="en-US" dirty="0"/>
          </a:p>
          <a:p>
            <a:pPr eaLnBrk="1" hangingPunct="1"/>
            <a:r>
              <a:rPr lang="en-US" dirty="0" smtClean="0"/>
              <a:t>… with </a:t>
            </a:r>
            <a:r>
              <a:rPr lang="en-US" dirty="0"/>
              <a:t>good design</a:t>
            </a:r>
          </a:p>
          <a:p>
            <a:pPr eaLnBrk="1" hangingPunct="1"/>
            <a:r>
              <a:rPr lang="en-US" dirty="0" smtClean="0"/>
              <a:t>… with security </a:t>
            </a:r>
            <a:r>
              <a:rPr lang="en-US" dirty="0"/>
              <a:t>and privacy</a:t>
            </a:r>
          </a:p>
          <a:p>
            <a:pPr eaLnBrk="1" hangingPunct="1"/>
            <a:r>
              <a:rPr lang="en-US" dirty="0"/>
              <a:t>Sometimes users don’t know what they want</a:t>
            </a:r>
          </a:p>
          <a:p>
            <a:pPr lvl="1" eaLnBrk="1" hangingPunct="1"/>
            <a:r>
              <a:rPr lang="en-US" dirty="0"/>
              <a:t>Ex. Remote </a:t>
            </a:r>
            <a:r>
              <a:rPr lang="en-US" dirty="0" smtClean="0"/>
              <a:t>controls</a:t>
            </a:r>
          </a:p>
          <a:p>
            <a:pPr eaLnBrk="1" hangingPunct="1"/>
            <a:r>
              <a:rPr lang="en-US" dirty="0" smtClean="0"/>
              <a:t>People are good at identifying problems they face, but not necessarily solutions</a:t>
            </a:r>
            <a:endParaRPr lang="en-US" dirty="0"/>
          </a:p>
          <a:p>
            <a:endParaRPr lang="en-US" dirty="0"/>
          </a:p>
        </p:txBody>
      </p:sp>
    </p:spTree>
    <p:extLst>
      <p:ext uri="{BB962C8B-B14F-4D97-AF65-F5344CB8AC3E}">
        <p14:creationId xmlns:p14="http://schemas.microsoft.com/office/powerpoint/2010/main" val="82193410"/>
      </p:ext>
    </p:extLst>
  </p:cSld>
  <p:clrMapOvr>
    <a:masterClrMapping/>
  </p:clrMapOvr>
  <p:transition>
    <p:strips/>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Major Considerations for UX Design</a:t>
            </a:r>
          </a:p>
        </p:txBody>
      </p:sp>
      <p:sp>
        <p:nvSpPr>
          <p:cNvPr id="4099" name="AutoShape 5"/>
          <p:cNvSpPr>
            <a:spLocks noChangeArrowheads="1"/>
          </p:cNvSpPr>
          <p:nvPr/>
        </p:nvSpPr>
        <p:spPr bwMode="auto">
          <a:xfrm>
            <a:off x="3324225" y="1971675"/>
            <a:ext cx="2501900" cy="2273300"/>
          </a:xfrm>
          <a:prstGeom prst="triangle">
            <a:avLst>
              <a:gd name="adj" fmla="val 49995"/>
            </a:avLst>
          </a:prstGeom>
          <a:solidFill>
            <a:srgbClr val="99CCFF"/>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4100" name="Rectangle 6"/>
          <p:cNvSpPr>
            <a:spLocks noChangeArrowheads="1"/>
          </p:cNvSpPr>
          <p:nvPr/>
        </p:nvSpPr>
        <p:spPr bwMode="auto">
          <a:xfrm>
            <a:off x="4038600" y="3200400"/>
            <a:ext cx="1045158"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400" b="1" dirty="0">
                <a:latin typeface="+mj-lt"/>
              </a:rPr>
              <a:t>Design</a:t>
            </a:r>
          </a:p>
        </p:txBody>
      </p:sp>
      <p:sp>
        <p:nvSpPr>
          <p:cNvPr id="4101" name="Oval 9"/>
          <p:cNvSpPr>
            <a:spLocks noChangeArrowheads="1"/>
          </p:cNvSpPr>
          <p:nvPr/>
        </p:nvSpPr>
        <p:spPr bwMode="auto">
          <a:xfrm>
            <a:off x="357188" y="1416050"/>
            <a:ext cx="8405812" cy="4070350"/>
          </a:xfrm>
          <a:prstGeom prst="ellipse">
            <a:avLst/>
          </a:prstGeom>
          <a:noFill/>
          <a:ln w="12700">
            <a:solidFill>
              <a:schemeClr val="tx2"/>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4102" name="Rectangle 10"/>
          <p:cNvSpPr>
            <a:spLocks noChangeArrowheads="1"/>
          </p:cNvSpPr>
          <p:nvPr/>
        </p:nvSpPr>
        <p:spPr bwMode="auto">
          <a:xfrm>
            <a:off x="6705600" y="1066800"/>
            <a:ext cx="2103846" cy="7700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Organizational </a:t>
            </a:r>
            <a:br>
              <a:rPr lang="en-US" sz="2200" b="1" dirty="0">
                <a:latin typeface="+mj-lt"/>
              </a:rPr>
            </a:br>
            <a:r>
              <a:rPr lang="en-US" sz="2200" b="1" dirty="0">
                <a:latin typeface="+mj-lt"/>
              </a:rPr>
              <a:t>&amp; Social Context</a:t>
            </a:r>
          </a:p>
        </p:txBody>
      </p:sp>
      <p:sp>
        <p:nvSpPr>
          <p:cNvPr id="4103" name="Line 11"/>
          <p:cNvSpPr>
            <a:spLocks noChangeShapeType="1"/>
          </p:cNvSpPr>
          <p:nvPr/>
        </p:nvSpPr>
        <p:spPr bwMode="auto">
          <a:xfrm flipV="1">
            <a:off x="7848600" y="1928813"/>
            <a:ext cx="381000" cy="280987"/>
          </a:xfrm>
          <a:prstGeom prst="line">
            <a:avLst/>
          </a:prstGeom>
          <a:noFill/>
          <a:ln w="127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4104" name="Rectangle 13"/>
          <p:cNvSpPr>
            <a:spLocks noChangeArrowheads="1"/>
          </p:cNvSpPr>
          <p:nvPr/>
        </p:nvSpPr>
        <p:spPr bwMode="auto">
          <a:xfrm>
            <a:off x="1577520" y="3962400"/>
            <a:ext cx="1622880"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400" b="1" dirty="0">
                <a:latin typeface="+mj-lt"/>
              </a:rPr>
              <a:t>Technology</a:t>
            </a:r>
          </a:p>
        </p:txBody>
      </p:sp>
      <p:sp>
        <p:nvSpPr>
          <p:cNvPr id="4105" name="Rectangle 16"/>
          <p:cNvSpPr>
            <a:spLocks noChangeArrowheads="1"/>
          </p:cNvSpPr>
          <p:nvPr/>
        </p:nvSpPr>
        <p:spPr bwMode="auto">
          <a:xfrm>
            <a:off x="5938838" y="3962400"/>
            <a:ext cx="1235916"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400" b="1">
                <a:latin typeface="+mj-lt"/>
              </a:rPr>
              <a:t>Humans</a:t>
            </a:r>
          </a:p>
        </p:txBody>
      </p:sp>
      <p:sp>
        <p:nvSpPr>
          <p:cNvPr id="4106" name="Rectangle 19"/>
          <p:cNvSpPr>
            <a:spLocks noChangeArrowheads="1"/>
          </p:cNvSpPr>
          <p:nvPr/>
        </p:nvSpPr>
        <p:spPr bwMode="auto">
          <a:xfrm>
            <a:off x="4145666" y="1447800"/>
            <a:ext cx="859017" cy="4623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2"/>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sz="2400" b="1" dirty="0">
                <a:latin typeface="+mj-lt"/>
              </a:rPr>
              <a:t>Tasks</a:t>
            </a:r>
          </a:p>
        </p:txBody>
      </p:sp>
    </p:spTree>
    <p:extLst>
      <p:ext uri="{BB962C8B-B14F-4D97-AF65-F5344CB8AC3E}">
        <p14:creationId xmlns:p14="http://schemas.microsoft.com/office/powerpoint/2010/main" val="1188942914"/>
      </p:ext>
    </p:extLst>
  </p:cSld>
  <p:clrMapOvr>
    <a:masterClrMapping/>
  </p:clrMapOvr>
  <p:transition>
    <p:strips/>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Good UX Design is Hard </a:t>
            </a:r>
            <a:r>
              <a:rPr lang="en-US" sz="3200" dirty="0" smtClean="0"/>
              <a:t>(1/4)</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147" y="914400"/>
            <a:ext cx="2950253"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r>
              <a:rPr lang="en-US" dirty="0" smtClean="0"/>
              <a:t>This diagram also useful for </a:t>
            </a:r>
            <a:br>
              <a:rPr lang="en-US" dirty="0" smtClean="0"/>
            </a:br>
            <a:r>
              <a:rPr lang="en-US" dirty="0" smtClean="0"/>
              <a:t>probing</a:t>
            </a:r>
            <a:r>
              <a:rPr lang="en-US" dirty="0"/>
              <a:t> </a:t>
            </a:r>
            <a:r>
              <a:rPr lang="en-US" dirty="0" smtClean="0"/>
              <a:t>why good UX design is hard</a:t>
            </a:r>
          </a:p>
          <a:p>
            <a:r>
              <a:rPr lang="en-US" dirty="0" smtClean="0"/>
              <a:t>Tech</a:t>
            </a:r>
            <a:endParaRPr lang="en-US" dirty="0"/>
          </a:p>
          <a:p>
            <a:pPr lvl="1"/>
            <a:r>
              <a:rPr lang="en-US" dirty="0"/>
              <a:t>Constantly changing</a:t>
            </a:r>
          </a:p>
          <a:p>
            <a:pPr lvl="1"/>
            <a:r>
              <a:rPr lang="en-US" dirty="0"/>
              <a:t>Building and testing software is hard</a:t>
            </a:r>
          </a:p>
          <a:p>
            <a:r>
              <a:rPr lang="en-US" dirty="0"/>
              <a:t>People</a:t>
            </a:r>
          </a:p>
          <a:p>
            <a:pPr lvl="1"/>
            <a:r>
              <a:rPr lang="en-US" dirty="0"/>
              <a:t>Many considerations, ex. </a:t>
            </a:r>
            <a:r>
              <a:rPr lang="en-US" dirty="0" smtClean="0"/>
              <a:t>accessibility, education</a:t>
            </a:r>
            <a:endParaRPr lang="en-US" dirty="0"/>
          </a:p>
          <a:p>
            <a:pPr lvl="1"/>
            <a:r>
              <a:rPr lang="en-US" dirty="0"/>
              <a:t>Need wide range of knowledge and </a:t>
            </a:r>
            <a:r>
              <a:rPr lang="en-US" dirty="0" smtClean="0"/>
              <a:t>skills to account</a:t>
            </a:r>
            <a:endParaRPr lang="en-US" dirty="0"/>
          </a:p>
          <a:p>
            <a:pPr lvl="2"/>
            <a:r>
              <a:rPr lang="en-US" dirty="0">
                <a:solidFill>
                  <a:schemeClr val="tx1"/>
                </a:solidFill>
              </a:rPr>
              <a:t>Color, layout, design patterns, tools, user testing</a:t>
            </a:r>
          </a:p>
          <a:p>
            <a:endParaRPr lang="en-US" dirty="0"/>
          </a:p>
        </p:txBody>
      </p:sp>
    </p:spTree>
    <p:extLst>
      <p:ext uri="{BB962C8B-B14F-4D97-AF65-F5344CB8AC3E}">
        <p14:creationId xmlns:p14="http://schemas.microsoft.com/office/powerpoint/2010/main" val="2392374834"/>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Good UX Design is </a:t>
            </a:r>
            <a:r>
              <a:rPr lang="en-US" dirty="0"/>
              <a:t>Hard </a:t>
            </a:r>
            <a:r>
              <a:rPr lang="en-US" sz="3200" dirty="0" smtClean="0"/>
              <a:t>(2/4</a:t>
            </a:r>
            <a:r>
              <a:rPr lang="en-US" sz="3200" dirty="0"/>
              <a:t>)</a:t>
            </a:r>
            <a:endParaRPr 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65147" y="914400"/>
            <a:ext cx="2950253" cy="154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r>
              <a:rPr lang="en-US" dirty="0"/>
              <a:t>Organizational and Social </a:t>
            </a:r>
          </a:p>
          <a:p>
            <a:pPr lvl="1"/>
            <a:r>
              <a:rPr lang="en-US" dirty="0"/>
              <a:t>Cybersecurity constraints </a:t>
            </a:r>
          </a:p>
          <a:p>
            <a:pPr lvl="2"/>
            <a:r>
              <a:rPr lang="en-US" dirty="0">
                <a:solidFill>
                  <a:schemeClr val="tx1"/>
                </a:solidFill>
              </a:rPr>
              <a:t>US State </a:t>
            </a:r>
            <a:r>
              <a:rPr lang="en-US" dirty="0" err="1">
                <a:solidFill>
                  <a:schemeClr val="tx1"/>
                </a:solidFill>
              </a:rPr>
              <a:t>Dept</a:t>
            </a:r>
            <a:r>
              <a:rPr lang="en-US" dirty="0">
                <a:solidFill>
                  <a:schemeClr val="tx1"/>
                </a:solidFill>
              </a:rPr>
              <a:t> was still using MSIE 5 in late 2000s (when MSIE 8 was available</a:t>
            </a:r>
            <a:r>
              <a:rPr lang="en-US" dirty="0" smtClean="0">
                <a:solidFill>
                  <a:schemeClr val="tx1"/>
                </a:solidFill>
              </a:rPr>
              <a:t>!)</a:t>
            </a:r>
          </a:p>
          <a:p>
            <a:pPr lvl="2"/>
            <a:r>
              <a:rPr lang="en-US" dirty="0" smtClean="0">
                <a:solidFill>
                  <a:schemeClr val="tx1"/>
                </a:solidFill>
              </a:rPr>
              <a:t>Or password length (12+ chars, 2 symbols, </a:t>
            </a:r>
            <a:r>
              <a:rPr lang="en-US" dirty="0" err="1" smtClean="0">
                <a:solidFill>
                  <a:schemeClr val="tx1"/>
                </a:solidFill>
              </a:rPr>
              <a:t>etc</a:t>
            </a:r>
            <a:r>
              <a:rPr lang="en-US" dirty="0" smtClean="0">
                <a:solidFill>
                  <a:schemeClr val="tx1"/>
                </a:solidFill>
              </a:rPr>
              <a:t>)</a:t>
            </a:r>
            <a:endParaRPr lang="en-US" dirty="0">
              <a:solidFill>
                <a:schemeClr val="tx1"/>
              </a:solidFill>
            </a:endParaRPr>
          </a:p>
          <a:p>
            <a:pPr lvl="1"/>
            <a:r>
              <a:rPr lang="en-US" dirty="0"/>
              <a:t>Legal constraints </a:t>
            </a:r>
          </a:p>
          <a:p>
            <a:pPr lvl="2"/>
            <a:r>
              <a:rPr lang="en-US" dirty="0">
                <a:solidFill>
                  <a:schemeClr val="tx1"/>
                </a:solidFill>
              </a:rPr>
              <a:t>HIPAA </a:t>
            </a:r>
            <a:r>
              <a:rPr lang="en-US" dirty="0" smtClean="0">
                <a:solidFill>
                  <a:schemeClr val="tx1"/>
                </a:solidFill>
              </a:rPr>
              <a:t>law means doctors can’t </a:t>
            </a:r>
            <a:r>
              <a:rPr lang="en-US" dirty="0">
                <a:solidFill>
                  <a:schemeClr val="tx1"/>
                </a:solidFill>
              </a:rPr>
              <a:t>send email</a:t>
            </a:r>
          </a:p>
          <a:p>
            <a:pPr lvl="2"/>
            <a:r>
              <a:rPr lang="en-US" dirty="0">
                <a:solidFill>
                  <a:schemeClr val="tx1"/>
                </a:solidFill>
              </a:rPr>
              <a:t>Voting machines in one state had to use all caps</a:t>
            </a:r>
          </a:p>
          <a:p>
            <a:endParaRPr lang="en-US" dirty="0"/>
          </a:p>
        </p:txBody>
      </p:sp>
    </p:spTree>
    <p:extLst>
      <p:ext uri="{BB962C8B-B14F-4D97-AF65-F5344CB8AC3E}">
        <p14:creationId xmlns:p14="http://schemas.microsoft.com/office/powerpoint/2010/main" val="1534364843"/>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pic>
        <p:nvPicPr>
          <p:cNvPr id="4" name="Picture 4" descr="BillRed_scrs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057275"/>
            <a:ext cx="7077075" cy="5830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165846947"/>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Why Good UX Design is Hard </a:t>
            </a:r>
            <a:r>
              <a:rPr lang="en-US" sz="3200" dirty="0"/>
              <a:t>(3/4)</a:t>
            </a:r>
            <a:endParaRPr lang="en-US" dirty="0"/>
          </a:p>
        </p:txBody>
      </p:sp>
      <p:sp>
        <p:nvSpPr>
          <p:cNvPr id="3" name="Content Placeholder 2"/>
          <p:cNvSpPr>
            <a:spLocks noGrp="1"/>
          </p:cNvSpPr>
          <p:nvPr>
            <p:ph idx="1"/>
          </p:nvPr>
        </p:nvSpPr>
        <p:spPr/>
        <p:txBody>
          <a:bodyPr/>
          <a:lstStyle/>
          <a:p>
            <a:r>
              <a:rPr lang="en-US" dirty="0" smtClean="0"/>
              <a:t>Not part of diagram, but implicit is market forces</a:t>
            </a:r>
          </a:p>
          <a:p>
            <a:pPr lvl="1"/>
            <a:r>
              <a:rPr lang="en-US" dirty="0" smtClean="0"/>
              <a:t>Standards </a:t>
            </a:r>
            <a:r>
              <a:rPr lang="en-US" sz="2400" dirty="0"/>
              <a:t>(style guidelines, related products)</a:t>
            </a:r>
            <a:endParaRPr lang="en-US" dirty="0"/>
          </a:p>
          <a:p>
            <a:pPr lvl="1"/>
            <a:r>
              <a:rPr lang="en-US" dirty="0"/>
              <a:t>Internationalization</a:t>
            </a:r>
          </a:p>
          <a:p>
            <a:pPr lvl="1"/>
            <a:r>
              <a:rPr lang="en-US" dirty="0"/>
              <a:t>Performance needs</a:t>
            </a:r>
          </a:p>
          <a:p>
            <a:pPr lvl="1"/>
            <a:r>
              <a:rPr lang="en-US" dirty="0"/>
              <a:t>Multiple </a:t>
            </a:r>
            <a:r>
              <a:rPr lang="en-US" dirty="0" smtClean="0"/>
              <a:t>platforms</a:t>
            </a:r>
          </a:p>
          <a:p>
            <a:pPr lvl="1"/>
            <a:r>
              <a:rPr lang="en-US" dirty="0" smtClean="0"/>
              <a:t>Compatibility</a:t>
            </a:r>
            <a:endParaRPr lang="en-US" dirty="0"/>
          </a:p>
          <a:p>
            <a:pPr lvl="1"/>
            <a:r>
              <a:rPr lang="en-US" dirty="0" smtClean="0"/>
              <a:t>Time </a:t>
            </a:r>
            <a:r>
              <a:rPr lang="en-US" dirty="0"/>
              <a:t>to develop and test (“time to market”)</a:t>
            </a:r>
          </a:p>
          <a:p>
            <a:endParaRPr lang="en-US" dirty="0"/>
          </a:p>
        </p:txBody>
      </p:sp>
    </p:spTree>
    <p:extLst>
      <p:ext uri="{BB962C8B-B14F-4D97-AF65-F5344CB8AC3E}">
        <p14:creationId xmlns:p14="http://schemas.microsoft.com/office/powerpoint/2010/main" val="191328581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Why Good UX Design is </a:t>
            </a:r>
            <a:r>
              <a:rPr lang="en-US" dirty="0"/>
              <a:t>Hard </a:t>
            </a:r>
            <a:r>
              <a:rPr lang="en-US" sz="3200" dirty="0" smtClean="0"/>
              <a:t>(4/4</a:t>
            </a:r>
            <a:r>
              <a:rPr lang="en-US" sz="3200" dirty="0"/>
              <a:t>)</a:t>
            </a:r>
            <a:endParaRPr lang="en-US" dirty="0"/>
          </a:p>
        </p:txBody>
      </p:sp>
      <p:pic>
        <p:nvPicPr>
          <p:cNvPr id="7" name="Picture 7" descr="100-0026_IMG"/>
          <p:cNvPicPr>
            <a:picLocks noChangeAspect="1" noChangeArrowheads="1"/>
          </p:cNvPicPr>
          <p:nvPr/>
        </p:nvPicPr>
        <p:blipFill rotWithShape="1">
          <a:blip r:embed="rId3">
            <a:extLst>
              <a:ext uri="{28A0092B-C50C-407E-A947-70E740481C1C}">
                <a14:useLocalDpi xmlns:a14="http://schemas.microsoft.com/office/drawing/2010/main" val="0"/>
              </a:ext>
            </a:extLst>
          </a:blip>
          <a:srcRect l="21189" t="9454" r="5992" b="17517"/>
          <a:stretch/>
        </p:blipFill>
        <p:spPr bwMode="auto">
          <a:xfrm>
            <a:off x="5372100" y="1123950"/>
            <a:ext cx="3695700" cy="2990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4" name="Content Placeholder 3"/>
          <p:cNvSpPr>
            <a:spLocks noGrp="1"/>
          </p:cNvSpPr>
          <p:nvPr>
            <p:ph idx="1"/>
          </p:nvPr>
        </p:nvSpPr>
        <p:spPr/>
        <p:txBody>
          <a:bodyPr/>
          <a:lstStyle/>
          <a:p>
            <a:r>
              <a:rPr lang="en-US" dirty="0" smtClean="0"/>
              <a:t>Also not </a:t>
            </a:r>
            <a:r>
              <a:rPr lang="en-US" dirty="0"/>
              <a:t>part of </a:t>
            </a:r>
            <a:r>
              <a:rPr lang="en-US" dirty="0" smtClean="0"/>
              <a:t>diagram is</a:t>
            </a:r>
            <a:br>
              <a:rPr lang="en-US" dirty="0" smtClean="0"/>
            </a:br>
            <a:r>
              <a:rPr lang="en-US" dirty="0" smtClean="0"/>
              <a:t>complexity</a:t>
            </a:r>
            <a:endParaRPr lang="en-US" dirty="0"/>
          </a:p>
          <a:p>
            <a:pPr lvl="1"/>
            <a:r>
              <a:rPr lang="en-US" dirty="0"/>
              <a:t>Your design might be great</a:t>
            </a:r>
          </a:p>
          <a:p>
            <a:pPr lvl="1"/>
            <a:r>
              <a:rPr lang="en-US" dirty="0"/>
              <a:t>But </a:t>
            </a:r>
            <a:r>
              <a:rPr lang="en-US" dirty="0" smtClean="0"/>
              <a:t>ecosystem </a:t>
            </a:r>
            <a:r>
              <a:rPr lang="en-US" dirty="0"/>
              <a:t>might not </a:t>
            </a:r>
            <a:r>
              <a:rPr lang="en-US" dirty="0" smtClean="0"/>
              <a:t>be</a:t>
            </a:r>
          </a:p>
          <a:p>
            <a:pPr marL="457200" lvl="1" indent="0">
              <a:buNone/>
            </a:pPr>
            <a:endParaRPr lang="en-US" sz="3600" dirty="0"/>
          </a:p>
          <a:p>
            <a:r>
              <a:rPr lang="en-US" dirty="0" smtClean="0"/>
              <a:t>Google Glass example</a:t>
            </a:r>
          </a:p>
          <a:p>
            <a:pPr lvl="1"/>
            <a:r>
              <a:rPr lang="en-US" dirty="0" smtClean="0"/>
              <a:t>“Ok Glass, take a picture”</a:t>
            </a:r>
          </a:p>
          <a:p>
            <a:pPr lvl="1"/>
            <a:r>
              <a:rPr lang="en-US" dirty="0" smtClean="0"/>
              <a:t>Lots of emergent behaviors</a:t>
            </a:r>
            <a:r>
              <a:rPr lang="en-US" dirty="0"/>
              <a:t/>
            </a:r>
            <a:br>
              <a:rPr lang="en-US" dirty="0"/>
            </a:br>
            <a:r>
              <a:rPr lang="en-US" dirty="0" smtClean="0"/>
              <a:t>hard to predict</a:t>
            </a:r>
            <a:endParaRPr lang="en-US" dirty="0"/>
          </a:p>
          <a:p>
            <a:endParaRPr lang="en-US" dirty="0"/>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2100" y="4237602"/>
            <a:ext cx="3695700" cy="234417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81286037"/>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914400" y="5638800"/>
            <a:ext cx="2133600" cy="5334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15043" name="Rectangle 3"/>
          <p:cNvSpPr>
            <a:spLocks noGrp="1"/>
          </p:cNvSpPr>
          <p:nvPr>
            <p:ph type="title"/>
          </p:nvPr>
        </p:nvSpPr>
        <p:spPr>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t>Who Builds User Interfaces?</a:t>
            </a:r>
          </a:p>
        </p:txBody>
      </p:sp>
      <p:sp>
        <p:nvSpPr>
          <p:cNvPr id="215044" name="Rectangle 4"/>
          <p:cNvSpPr>
            <a:spLocks noGrp="1"/>
          </p:cNvSpPr>
          <p:nvPr>
            <p:ph type="body" idx="1"/>
          </p:nvPr>
        </p:nvSpPr>
        <p:spPr>
          <a:xfrm>
            <a:off x="609600" y="1295400"/>
            <a:ext cx="8077200" cy="4525963"/>
          </a:xfrm>
        </p:spPr>
        <p:txBody>
          <a:bodyPr/>
          <a:lstStyle/>
          <a:p>
            <a:r>
              <a:rPr lang="en-US" dirty="0" smtClean="0"/>
              <a:t>A team of specialists (ideally)</a:t>
            </a:r>
          </a:p>
          <a:p>
            <a:pPr lvl="1"/>
            <a:r>
              <a:rPr lang="en-US" dirty="0" smtClean="0"/>
              <a:t>Graphic designers</a:t>
            </a:r>
          </a:p>
          <a:p>
            <a:pPr lvl="1"/>
            <a:r>
              <a:rPr lang="en-US" dirty="0" smtClean="0"/>
              <a:t>UX designers</a:t>
            </a:r>
          </a:p>
          <a:p>
            <a:pPr lvl="1"/>
            <a:r>
              <a:rPr lang="en-US" dirty="0" smtClean="0"/>
              <a:t>Technical writers</a:t>
            </a:r>
          </a:p>
          <a:p>
            <a:pPr lvl="1"/>
            <a:r>
              <a:rPr lang="en-US" dirty="0" smtClean="0"/>
              <a:t>Marketers</a:t>
            </a:r>
          </a:p>
          <a:p>
            <a:pPr lvl="1"/>
            <a:r>
              <a:rPr lang="en-US" dirty="0" smtClean="0"/>
              <a:t>Test engineers</a:t>
            </a:r>
          </a:p>
          <a:p>
            <a:pPr lvl="1"/>
            <a:r>
              <a:rPr lang="en-US" dirty="0" smtClean="0"/>
              <a:t>Usability engineers</a:t>
            </a:r>
          </a:p>
          <a:p>
            <a:pPr lvl="1"/>
            <a:r>
              <a:rPr lang="en-US" dirty="0" smtClean="0"/>
              <a:t>Software engineers</a:t>
            </a:r>
          </a:p>
          <a:p>
            <a:pPr lvl="1"/>
            <a:r>
              <a:rPr lang="en-US" dirty="0" smtClean="0"/>
              <a:t>Product managers</a:t>
            </a:r>
          </a:p>
          <a:p>
            <a:pPr lvl="1"/>
            <a:r>
              <a:rPr lang="en-US" b="1" dirty="0" smtClean="0"/>
              <a:t>Users</a:t>
            </a:r>
          </a:p>
        </p:txBody>
      </p:sp>
      <p:pic>
        <p:nvPicPr>
          <p:cNvPr id="215045" name="Picture 5" descr="4-8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5001" y="1919168"/>
            <a:ext cx="3352800" cy="486263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77300359"/>
      </p:ext>
    </p:extLst>
  </p:cSld>
  <p:clrMapOvr>
    <a:masterClrMapping/>
  </p:clrMapOvr>
  <p:transition>
    <p:strips/>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4914" name="Rectangle 2"/>
          <p:cNvSpPr>
            <a:spLocks noGrp="1"/>
          </p:cNvSpPr>
          <p:nvPr>
            <p:ph type="title"/>
          </p:nvPr>
        </p:nvSpPr>
        <p:spPr/>
        <p:txBody>
          <a:bodyPr/>
          <a:lstStyle/>
          <a:p>
            <a:r>
              <a:rPr lang="en-US" dirty="0" smtClean="0"/>
              <a:t>What Processes are there </a:t>
            </a:r>
            <a:br>
              <a:rPr lang="en-US" dirty="0" smtClean="0"/>
            </a:br>
            <a:r>
              <a:rPr lang="en-US" dirty="0" smtClean="0"/>
              <a:t>for Building Applications?</a:t>
            </a:r>
          </a:p>
        </p:txBody>
      </p:sp>
      <p:sp>
        <p:nvSpPr>
          <p:cNvPr id="294915" name="Rectangle 3"/>
          <p:cNvSpPr>
            <a:spLocks noGrp="1"/>
          </p:cNvSpPr>
          <p:nvPr>
            <p:ph type="body" idx="1"/>
          </p:nvPr>
        </p:nvSpPr>
        <p:spPr/>
        <p:txBody>
          <a:bodyPr/>
          <a:lstStyle/>
          <a:p>
            <a:r>
              <a:rPr lang="en-US" smtClean="0"/>
              <a:t>One fairly typical process: waterfall</a:t>
            </a:r>
          </a:p>
        </p:txBody>
      </p:sp>
      <p:sp>
        <p:nvSpPr>
          <p:cNvPr id="294916" name="Text Box 4"/>
          <p:cNvSpPr txBox="1">
            <a:spLocks noChangeArrowheads="1"/>
          </p:cNvSpPr>
          <p:nvPr/>
        </p:nvSpPr>
        <p:spPr bwMode="auto">
          <a:xfrm>
            <a:off x="76200" y="2378075"/>
            <a:ext cx="2001382"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mj-lt"/>
              </a:rPr>
              <a:t>Requirements </a:t>
            </a:r>
          </a:p>
          <a:p>
            <a:r>
              <a:rPr lang="en-US" sz="2400">
                <a:latin typeface="+mj-lt"/>
              </a:rPr>
              <a:t>Specification</a:t>
            </a:r>
          </a:p>
        </p:txBody>
      </p:sp>
      <p:sp>
        <p:nvSpPr>
          <p:cNvPr id="294917" name="Text Box 5"/>
          <p:cNvSpPr txBox="1">
            <a:spLocks noChangeArrowheads="1"/>
          </p:cNvSpPr>
          <p:nvPr/>
        </p:nvSpPr>
        <p:spPr bwMode="auto">
          <a:xfrm>
            <a:off x="2328863" y="3292475"/>
            <a:ext cx="1024639"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mj-lt"/>
              </a:rPr>
              <a:t>Design</a:t>
            </a:r>
          </a:p>
        </p:txBody>
      </p:sp>
      <p:sp>
        <p:nvSpPr>
          <p:cNvPr id="294918" name="Text Box 6"/>
          <p:cNvSpPr txBox="1">
            <a:spLocks noChangeArrowheads="1"/>
          </p:cNvSpPr>
          <p:nvPr/>
        </p:nvSpPr>
        <p:spPr bwMode="auto">
          <a:xfrm>
            <a:off x="3692525" y="3978275"/>
            <a:ext cx="1048685"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mj-lt"/>
              </a:rPr>
              <a:t>Coding</a:t>
            </a:r>
          </a:p>
        </p:txBody>
      </p:sp>
      <p:sp>
        <p:nvSpPr>
          <p:cNvPr id="294919" name="Text Box 7"/>
          <p:cNvSpPr txBox="1">
            <a:spLocks noChangeArrowheads="1"/>
          </p:cNvSpPr>
          <p:nvPr/>
        </p:nvSpPr>
        <p:spPr bwMode="auto">
          <a:xfrm>
            <a:off x="4759325" y="4679950"/>
            <a:ext cx="1629613"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mj-lt"/>
              </a:rPr>
              <a:t>Integration </a:t>
            </a:r>
          </a:p>
          <a:p>
            <a:r>
              <a:rPr lang="en-US" sz="2400">
                <a:latin typeface="+mj-lt"/>
              </a:rPr>
              <a:t>and Testing</a:t>
            </a:r>
          </a:p>
        </p:txBody>
      </p:sp>
      <p:sp>
        <p:nvSpPr>
          <p:cNvPr id="294920" name="Text Box 8"/>
          <p:cNvSpPr txBox="1">
            <a:spLocks noChangeArrowheads="1"/>
          </p:cNvSpPr>
          <p:nvPr/>
        </p:nvSpPr>
        <p:spPr bwMode="auto">
          <a:xfrm>
            <a:off x="6237288" y="5426075"/>
            <a:ext cx="2372957" cy="830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a:latin typeface="+mj-lt"/>
              </a:rPr>
              <a:t>Operation </a:t>
            </a:r>
          </a:p>
          <a:p>
            <a:r>
              <a:rPr lang="en-US" sz="2400">
                <a:latin typeface="+mj-lt"/>
              </a:rPr>
              <a:t>and Maintenance</a:t>
            </a:r>
          </a:p>
        </p:txBody>
      </p:sp>
      <p:sp>
        <p:nvSpPr>
          <p:cNvPr id="294921" name="AutoShape 9"/>
          <p:cNvSpPr>
            <a:spLocks noChangeArrowheads="1"/>
          </p:cNvSpPr>
          <p:nvPr/>
        </p:nvSpPr>
        <p:spPr bwMode="auto">
          <a:xfrm>
            <a:off x="1406525" y="2759075"/>
            <a:ext cx="1600200" cy="685800"/>
          </a:xfrm>
          <a:custGeom>
            <a:avLst/>
            <a:gdLst>
              <a:gd name="G0" fmla="+- -334801 0 0"/>
              <a:gd name="G1" fmla="+- -5978971 0 0"/>
              <a:gd name="G2" fmla="+- -334801 0 -5978971"/>
              <a:gd name="G3" fmla="+- 10800 0 0"/>
              <a:gd name="G4" fmla="+- 0 0 -334801"/>
              <a:gd name="T0" fmla="*/ 360 256 1"/>
              <a:gd name="T1" fmla="*/ 0 256 1"/>
              <a:gd name="G5" fmla="+- G2 T0 T1"/>
              <a:gd name="G6" fmla="?: G2 G2 G5"/>
              <a:gd name="G7" fmla="+- 0 0 G6"/>
              <a:gd name="G8" fmla="+- 7861 0 0"/>
              <a:gd name="G9" fmla="+- 0 0 -5978971"/>
              <a:gd name="G10" fmla="+- 7861 0 2700"/>
              <a:gd name="G11" fmla="cos G10 -334801"/>
              <a:gd name="G12" fmla="sin G10 -334801"/>
              <a:gd name="G13" fmla="cos 13500 -334801"/>
              <a:gd name="G14" fmla="sin 13500 -334801"/>
              <a:gd name="G15" fmla="+- G11 10800 0"/>
              <a:gd name="G16" fmla="+- G12 10800 0"/>
              <a:gd name="G17" fmla="+- G13 10800 0"/>
              <a:gd name="G18" fmla="+- G14 10800 0"/>
              <a:gd name="G19" fmla="*/ 7861 1 2"/>
              <a:gd name="G20" fmla="+- G19 5400 0"/>
              <a:gd name="G21" fmla="cos G20 -334801"/>
              <a:gd name="G22" fmla="sin G20 -334801"/>
              <a:gd name="G23" fmla="+- G21 10800 0"/>
              <a:gd name="G24" fmla="+- G12 G23 G22"/>
              <a:gd name="G25" fmla="+- G22 G23 G11"/>
              <a:gd name="G26" fmla="cos 10800 -334801"/>
              <a:gd name="G27" fmla="sin 10800 -334801"/>
              <a:gd name="G28" fmla="cos 7861 -334801"/>
              <a:gd name="G29" fmla="sin 7861 -334801"/>
              <a:gd name="G30" fmla="+- G26 10800 0"/>
              <a:gd name="G31" fmla="+- G27 10800 0"/>
              <a:gd name="G32" fmla="+- G28 10800 0"/>
              <a:gd name="G33" fmla="+- G29 10800 0"/>
              <a:gd name="G34" fmla="+- G19 5400 0"/>
              <a:gd name="G35" fmla="cos G34 -5978971"/>
              <a:gd name="G36" fmla="sin G34 -5978971"/>
              <a:gd name="G37" fmla="+/ -5978971 -334801 2"/>
              <a:gd name="T2" fmla="*/ 180 256 1"/>
              <a:gd name="T3" fmla="*/ 0 256 1"/>
              <a:gd name="G38" fmla="+- G37 T2 T3"/>
              <a:gd name="G39" fmla="?: G2 G37 G38"/>
              <a:gd name="G40" fmla="cos 10800 G39"/>
              <a:gd name="G41" fmla="sin 10800 G39"/>
              <a:gd name="G42" fmla="cos 7861 G39"/>
              <a:gd name="G43" fmla="sin 7861 G39"/>
              <a:gd name="G44" fmla="+- G40 10800 0"/>
              <a:gd name="G45" fmla="+- G41 10800 0"/>
              <a:gd name="G46" fmla="+- G42 10800 0"/>
              <a:gd name="G47" fmla="+- G43 10800 0"/>
              <a:gd name="G48" fmla="+- G35 10800 0"/>
              <a:gd name="G49" fmla="+- G36 10800 0"/>
              <a:gd name="T4" fmla="*/ 18002 w 21600"/>
              <a:gd name="T5" fmla="*/ 2752 h 21600"/>
              <a:gd name="T6" fmla="*/ 10599 w 21600"/>
              <a:gd name="T7" fmla="*/ 1471 h 21600"/>
              <a:gd name="T8" fmla="*/ 16042 w 21600"/>
              <a:gd name="T9" fmla="*/ 4942 h 21600"/>
              <a:gd name="T10" fmla="*/ 24246 w 21600"/>
              <a:gd name="T11" fmla="*/ 9597 h 21600"/>
              <a:gd name="T12" fmla="*/ 20464 w 21600"/>
              <a:gd name="T13" fmla="*/ 14122 h 21600"/>
              <a:gd name="T14" fmla="*/ 15940 w 21600"/>
              <a:gd name="T15" fmla="*/ 1034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629" y="10100"/>
                </a:moveTo>
                <a:cubicBezTo>
                  <a:pt x="18267" y="6045"/>
                  <a:pt x="14870" y="2939"/>
                  <a:pt x="10800" y="2939"/>
                </a:cubicBezTo>
                <a:cubicBezTo>
                  <a:pt x="10743" y="2938"/>
                  <a:pt x="10687" y="2939"/>
                  <a:pt x="10631" y="2940"/>
                </a:cubicBezTo>
                <a:lnTo>
                  <a:pt x="10567" y="2"/>
                </a:lnTo>
                <a:cubicBezTo>
                  <a:pt x="10645" y="0"/>
                  <a:pt x="10722" y="-1"/>
                  <a:pt x="10800" y="0"/>
                </a:cubicBezTo>
                <a:cubicBezTo>
                  <a:pt x="16391" y="0"/>
                  <a:pt x="21059" y="4268"/>
                  <a:pt x="21557" y="9838"/>
                </a:cubicBezTo>
                <a:lnTo>
                  <a:pt x="24246" y="9597"/>
                </a:lnTo>
                <a:lnTo>
                  <a:pt x="20464" y="14122"/>
                </a:lnTo>
                <a:lnTo>
                  <a:pt x="15940" y="10340"/>
                </a:lnTo>
                <a:lnTo>
                  <a:pt x="18629" y="101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94922" name="AutoShape 10"/>
          <p:cNvSpPr>
            <a:spLocks noChangeArrowheads="1"/>
          </p:cNvSpPr>
          <p:nvPr/>
        </p:nvSpPr>
        <p:spPr bwMode="auto">
          <a:xfrm>
            <a:off x="2778125" y="3521075"/>
            <a:ext cx="1600200" cy="685800"/>
          </a:xfrm>
          <a:custGeom>
            <a:avLst/>
            <a:gdLst>
              <a:gd name="G0" fmla="+- -334801 0 0"/>
              <a:gd name="G1" fmla="+- -5978971 0 0"/>
              <a:gd name="G2" fmla="+- -334801 0 -5978971"/>
              <a:gd name="G3" fmla="+- 10800 0 0"/>
              <a:gd name="G4" fmla="+- 0 0 -334801"/>
              <a:gd name="T0" fmla="*/ 360 256 1"/>
              <a:gd name="T1" fmla="*/ 0 256 1"/>
              <a:gd name="G5" fmla="+- G2 T0 T1"/>
              <a:gd name="G6" fmla="?: G2 G2 G5"/>
              <a:gd name="G7" fmla="+- 0 0 G6"/>
              <a:gd name="G8" fmla="+- 7861 0 0"/>
              <a:gd name="G9" fmla="+- 0 0 -5978971"/>
              <a:gd name="G10" fmla="+- 7861 0 2700"/>
              <a:gd name="G11" fmla="cos G10 -334801"/>
              <a:gd name="G12" fmla="sin G10 -334801"/>
              <a:gd name="G13" fmla="cos 13500 -334801"/>
              <a:gd name="G14" fmla="sin 13500 -334801"/>
              <a:gd name="G15" fmla="+- G11 10800 0"/>
              <a:gd name="G16" fmla="+- G12 10800 0"/>
              <a:gd name="G17" fmla="+- G13 10800 0"/>
              <a:gd name="G18" fmla="+- G14 10800 0"/>
              <a:gd name="G19" fmla="*/ 7861 1 2"/>
              <a:gd name="G20" fmla="+- G19 5400 0"/>
              <a:gd name="G21" fmla="cos G20 -334801"/>
              <a:gd name="G22" fmla="sin G20 -334801"/>
              <a:gd name="G23" fmla="+- G21 10800 0"/>
              <a:gd name="G24" fmla="+- G12 G23 G22"/>
              <a:gd name="G25" fmla="+- G22 G23 G11"/>
              <a:gd name="G26" fmla="cos 10800 -334801"/>
              <a:gd name="G27" fmla="sin 10800 -334801"/>
              <a:gd name="G28" fmla="cos 7861 -334801"/>
              <a:gd name="G29" fmla="sin 7861 -334801"/>
              <a:gd name="G30" fmla="+- G26 10800 0"/>
              <a:gd name="G31" fmla="+- G27 10800 0"/>
              <a:gd name="G32" fmla="+- G28 10800 0"/>
              <a:gd name="G33" fmla="+- G29 10800 0"/>
              <a:gd name="G34" fmla="+- G19 5400 0"/>
              <a:gd name="G35" fmla="cos G34 -5978971"/>
              <a:gd name="G36" fmla="sin G34 -5978971"/>
              <a:gd name="G37" fmla="+/ -5978971 -334801 2"/>
              <a:gd name="T2" fmla="*/ 180 256 1"/>
              <a:gd name="T3" fmla="*/ 0 256 1"/>
              <a:gd name="G38" fmla="+- G37 T2 T3"/>
              <a:gd name="G39" fmla="?: G2 G37 G38"/>
              <a:gd name="G40" fmla="cos 10800 G39"/>
              <a:gd name="G41" fmla="sin 10800 G39"/>
              <a:gd name="G42" fmla="cos 7861 G39"/>
              <a:gd name="G43" fmla="sin 7861 G39"/>
              <a:gd name="G44" fmla="+- G40 10800 0"/>
              <a:gd name="G45" fmla="+- G41 10800 0"/>
              <a:gd name="G46" fmla="+- G42 10800 0"/>
              <a:gd name="G47" fmla="+- G43 10800 0"/>
              <a:gd name="G48" fmla="+- G35 10800 0"/>
              <a:gd name="G49" fmla="+- G36 10800 0"/>
              <a:gd name="T4" fmla="*/ 18002 w 21600"/>
              <a:gd name="T5" fmla="*/ 2752 h 21600"/>
              <a:gd name="T6" fmla="*/ 10599 w 21600"/>
              <a:gd name="T7" fmla="*/ 1471 h 21600"/>
              <a:gd name="T8" fmla="*/ 16042 w 21600"/>
              <a:gd name="T9" fmla="*/ 4942 h 21600"/>
              <a:gd name="T10" fmla="*/ 24246 w 21600"/>
              <a:gd name="T11" fmla="*/ 9597 h 21600"/>
              <a:gd name="T12" fmla="*/ 20464 w 21600"/>
              <a:gd name="T13" fmla="*/ 14122 h 21600"/>
              <a:gd name="T14" fmla="*/ 15940 w 21600"/>
              <a:gd name="T15" fmla="*/ 1034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629" y="10100"/>
                </a:moveTo>
                <a:cubicBezTo>
                  <a:pt x="18267" y="6045"/>
                  <a:pt x="14870" y="2939"/>
                  <a:pt x="10800" y="2939"/>
                </a:cubicBezTo>
                <a:cubicBezTo>
                  <a:pt x="10743" y="2938"/>
                  <a:pt x="10687" y="2939"/>
                  <a:pt x="10631" y="2940"/>
                </a:cubicBezTo>
                <a:lnTo>
                  <a:pt x="10567" y="2"/>
                </a:lnTo>
                <a:cubicBezTo>
                  <a:pt x="10645" y="0"/>
                  <a:pt x="10722" y="-1"/>
                  <a:pt x="10800" y="0"/>
                </a:cubicBezTo>
                <a:cubicBezTo>
                  <a:pt x="16391" y="0"/>
                  <a:pt x="21059" y="4268"/>
                  <a:pt x="21557" y="9838"/>
                </a:cubicBezTo>
                <a:lnTo>
                  <a:pt x="24246" y="9597"/>
                </a:lnTo>
                <a:lnTo>
                  <a:pt x="20464" y="14122"/>
                </a:lnTo>
                <a:lnTo>
                  <a:pt x="15940" y="10340"/>
                </a:lnTo>
                <a:lnTo>
                  <a:pt x="18629" y="101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94923" name="AutoShape 11"/>
          <p:cNvSpPr>
            <a:spLocks noChangeArrowheads="1"/>
          </p:cNvSpPr>
          <p:nvPr/>
        </p:nvSpPr>
        <p:spPr bwMode="auto">
          <a:xfrm>
            <a:off x="4149725" y="4206875"/>
            <a:ext cx="1600200" cy="685800"/>
          </a:xfrm>
          <a:custGeom>
            <a:avLst/>
            <a:gdLst>
              <a:gd name="G0" fmla="+- -334801 0 0"/>
              <a:gd name="G1" fmla="+- -5978971 0 0"/>
              <a:gd name="G2" fmla="+- -334801 0 -5978971"/>
              <a:gd name="G3" fmla="+- 10800 0 0"/>
              <a:gd name="G4" fmla="+- 0 0 -334801"/>
              <a:gd name="T0" fmla="*/ 360 256 1"/>
              <a:gd name="T1" fmla="*/ 0 256 1"/>
              <a:gd name="G5" fmla="+- G2 T0 T1"/>
              <a:gd name="G6" fmla="?: G2 G2 G5"/>
              <a:gd name="G7" fmla="+- 0 0 G6"/>
              <a:gd name="G8" fmla="+- 7861 0 0"/>
              <a:gd name="G9" fmla="+- 0 0 -5978971"/>
              <a:gd name="G10" fmla="+- 7861 0 2700"/>
              <a:gd name="G11" fmla="cos G10 -334801"/>
              <a:gd name="G12" fmla="sin G10 -334801"/>
              <a:gd name="G13" fmla="cos 13500 -334801"/>
              <a:gd name="G14" fmla="sin 13500 -334801"/>
              <a:gd name="G15" fmla="+- G11 10800 0"/>
              <a:gd name="G16" fmla="+- G12 10800 0"/>
              <a:gd name="G17" fmla="+- G13 10800 0"/>
              <a:gd name="G18" fmla="+- G14 10800 0"/>
              <a:gd name="G19" fmla="*/ 7861 1 2"/>
              <a:gd name="G20" fmla="+- G19 5400 0"/>
              <a:gd name="G21" fmla="cos G20 -334801"/>
              <a:gd name="G22" fmla="sin G20 -334801"/>
              <a:gd name="G23" fmla="+- G21 10800 0"/>
              <a:gd name="G24" fmla="+- G12 G23 G22"/>
              <a:gd name="G25" fmla="+- G22 G23 G11"/>
              <a:gd name="G26" fmla="cos 10800 -334801"/>
              <a:gd name="G27" fmla="sin 10800 -334801"/>
              <a:gd name="G28" fmla="cos 7861 -334801"/>
              <a:gd name="G29" fmla="sin 7861 -334801"/>
              <a:gd name="G30" fmla="+- G26 10800 0"/>
              <a:gd name="G31" fmla="+- G27 10800 0"/>
              <a:gd name="G32" fmla="+- G28 10800 0"/>
              <a:gd name="G33" fmla="+- G29 10800 0"/>
              <a:gd name="G34" fmla="+- G19 5400 0"/>
              <a:gd name="G35" fmla="cos G34 -5978971"/>
              <a:gd name="G36" fmla="sin G34 -5978971"/>
              <a:gd name="G37" fmla="+/ -5978971 -334801 2"/>
              <a:gd name="T2" fmla="*/ 180 256 1"/>
              <a:gd name="T3" fmla="*/ 0 256 1"/>
              <a:gd name="G38" fmla="+- G37 T2 T3"/>
              <a:gd name="G39" fmla="?: G2 G37 G38"/>
              <a:gd name="G40" fmla="cos 10800 G39"/>
              <a:gd name="G41" fmla="sin 10800 G39"/>
              <a:gd name="G42" fmla="cos 7861 G39"/>
              <a:gd name="G43" fmla="sin 7861 G39"/>
              <a:gd name="G44" fmla="+- G40 10800 0"/>
              <a:gd name="G45" fmla="+- G41 10800 0"/>
              <a:gd name="G46" fmla="+- G42 10800 0"/>
              <a:gd name="G47" fmla="+- G43 10800 0"/>
              <a:gd name="G48" fmla="+- G35 10800 0"/>
              <a:gd name="G49" fmla="+- G36 10800 0"/>
              <a:gd name="T4" fmla="*/ 18002 w 21600"/>
              <a:gd name="T5" fmla="*/ 2752 h 21600"/>
              <a:gd name="T6" fmla="*/ 10599 w 21600"/>
              <a:gd name="T7" fmla="*/ 1471 h 21600"/>
              <a:gd name="T8" fmla="*/ 16042 w 21600"/>
              <a:gd name="T9" fmla="*/ 4942 h 21600"/>
              <a:gd name="T10" fmla="*/ 24246 w 21600"/>
              <a:gd name="T11" fmla="*/ 9597 h 21600"/>
              <a:gd name="T12" fmla="*/ 20464 w 21600"/>
              <a:gd name="T13" fmla="*/ 14122 h 21600"/>
              <a:gd name="T14" fmla="*/ 15940 w 21600"/>
              <a:gd name="T15" fmla="*/ 1034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629" y="10100"/>
                </a:moveTo>
                <a:cubicBezTo>
                  <a:pt x="18267" y="6045"/>
                  <a:pt x="14870" y="2939"/>
                  <a:pt x="10800" y="2939"/>
                </a:cubicBezTo>
                <a:cubicBezTo>
                  <a:pt x="10743" y="2938"/>
                  <a:pt x="10687" y="2939"/>
                  <a:pt x="10631" y="2940"/>
                </a:cubicBezTo>
                <a:lnTo>
                  <a:pt x="10567" y="2"/>
                </a:lnTo>
                <a:cubicBezTo>
                  <a:pt x="10645" y="0"/>
                  <a:pt x="10722" y="-1"/>
                  <a:pt x="10800" y="0"/>
                </a:cubicBezTo>
                <a:cubicBezTo>
                  <a:pt x="16391" y="0"/>
                  <a:pt x="21059" y="4268"/>
                  <a:pt x="21557" y="9838"/>
                </a:cubicBezTo>
                <a:lnTo>
                  <a:pt x="24246" y="9597"/>
                </a:lnTo>
                <a:lnTo>
                  <a:pt x="20464" y="14122"/>
                </a:lnTo>
                <a:lnTo>
                  <a:pt x="15940" y="10340"/>
                </a:lnTo>
                <a:lnTo>
                  <a:pt x="18629" y="101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94924" name="AutoShape 12"/>
          <p:cNvSpPr>
            <a:spLocks noChangeArrowheads="1"/>
          </p:cNvSpPr>
          <p:nvPr/>
        </p:nvSpPr>
        <p:spPr bwMode="auto">
          <a:xfrm>
            <a:off x="5715000" y="5045075"/>
            <a:ext cx="1600200" cy="685800"/>
          </a:xfrm>
          <a:custGeom>
            <a:avLst/>
            <a:gdLst>
              <a:gd name="G0" fmla="+- -334801 0 0"/>
              <a:gd name="G1" fmla="+- -5978971 0 0"/>
              <a:gd name="G2" fmla="+- -334801 0 -5978971"/>
              <a:gd name="G3" fmla="+- 10800 0 0"/>
              <a:gd name="G4" fmla="+- 0 0 -334801"/>
              <a:gd name="T0" fmla="*/ 360 256 1"/>
              <a:gd name="T1" fmla="*/ 0 256 1"/>
              <a:gd name="G5" fmla="+- G2 T0 T1"/>
              <a:gd name="G6" fmla="?: G2 G2 G5"/>
              <a:gd name="G7" fmla="+- 0 0 G6"/>
              <a:gd name="G8" fmla="+- 7861 0 0"/>
              <a:gd name="G9" fmla="+- 0 0 -5978971"/>
              <a:gd name="G10" fmla="+- 7861 0 2700"/>
              <a:gd name="G11" fmla="cos G10 -334801"/>
              <a:gd name="G12" fmla="sin G10 -334801"/>
              <a:gd name="G13" fmla="cos 13500 -334801"/>
              <a:gd name="G14" fmla="sin 13500 -334801"/>
              <a:gd name="G15" fmla="+- G11 10800 0"/>
              <a:gd name="G16" fmla="+- G12 10800 0"/>
              <a:gd name="G17" fmla="+- G13 10800 0"/>
              <a:gd name="G18" fmla="+- G14 10800 0"/>
              <a:gd name="G19" fmla="*/ 7861 1 2"/>
              <a:gd name="G20" fmla="+- G19 5400 0"/>
              <a:gd name="G21" fmla="cos G20 -334801"/>
              <a:gd name="G22" fmla="sin G20 -334801"/>
              <a:gd name="G23" fmla="+- G21 10800 0"/>
              <a:gd name="G24" fmla="+- G12 G23 G22"/>
              <a:gd name="G25" fmla="+- G22 G23 G11"/>
              <a:gd name="G26" fmla="cos 10800 -334801"/>
              <a:gd name="G27" fmla="sin 10800 -334801"/>
              <a:gd name="G28" fmla="cos 7861 -334801"/>
              <a:gd name="G29" fmla="sin 7861 -334801"/>
              <a:gd name="G30" fmla="+- G26 10800 0"/>
              <a:gd name="G31" fmla="+- G27 10800 0"/>
              <a:gd name="G32" fmla="+- G28 10800 0"/>
              <a:gd name="G33" fmla="+- G29 10800 0"/>
              <a:gd name="G34" fmla="+- G19 5400 0"/>
              <a:gd name="G35" fmla="cos G34 -5978971"/>
              <a:gd name="G36" fmla="sin G34 -5978971"/>
              <a:gd name="G37" fmla="+/ -5978971 -334801 2"/>
              <a:gd name="T2" fmla="*/ 180 256 1"/>
              <a:gd name="T3" fmla="*/ 0 256 1"/>
              <a:gd name="G38" fmla="+- G37 T2 T3"/>
              <a:gd name="G39" fmla="?: G2 G37 G38"/>
              <a:gd name="G40" fmla="cos 10800 G39"/>
              <a:gd name="G41" fmla="sin 10800 G39"/>
              <a:gd name="G42" fmla="cos 7861 G39"/>
              <a:gd name="G43" fmla="sin 7861 G39"/>
              <a:gd name="G44" fmla="+- G40 10800 0"/>
              <a:gd name="G45" fmla="+- G41 10800 0"/>
              <a:gd name="G46" fmla="+- G42 10800 0"/>
              <a:gd name="G47" fmla="+- G43 10800 0"/>
              <a:gd name="G48" fmla="+- G35 10800 0"/>
              <a:gd name="G49" fmla="+- G36 10800 0"/>
              <a:gd name="T4" fmla="*/ 18002 w 21600"/>
              <a:gd name="T5" fmla="*/ 2752 h 21600"/>
              <a:gd name="T6" fmla="*/ 10599 w 21600"/>
              <a:gd name="T7" fmla="*/ 1471 h 21600"/>
              <a:gd name="T8" fmla="*/ 16042 w 21600"/>
              <a:gd name="T9" fmla="*/ 4942 h 21600"/>
              <a:gd name="T10" fmla="*/ 24246 w 21600"/>
              <a:gd name="T11" fmla="*/ 9597 h 21600"/>
              <a:gd name="T12" fmla="*/ 20464 w 21600"/>
              <a:gd name="T13" fmla="*/ 14122 h 21600"/>
              <a:gd name="T14" fmla="*/ 15940 w 21600"/>
              <a:gd name="T15" fmla="*/ 1034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8629" y="10100"/>
                </a:moveTo>
                <a:cubicBezTo>
                  <a:pt x="18267" y="6045"/>
                  <a:pt x="14870" y="2939"/>
                  <a:pt x="10800" y="2939"/>
                </a:cubicBezTo>
                <a:cubicBezTo>
                  <a:pt x="10743" y="2938"/>
                  <a:pt x="10687" y="2939"/>
                  <a:pt x="10631" y="2940"/>
                </a:cubicBezTo>
                <a:lnTo>
                  <a:pt x="10567" y="2"/>
                </a:lnTo>
                <a:cubicBezTo>
                  <a:pt x="10645" y="0"/>
                  <a:pt x="10722" y="-1"/>
                  <a:pt x="10800" y="0"/>
                </a:cubicBezTo>
                <a:cubicBezTo>
                  <a:pt x="16391" y="0"/>
                  <a:pt x="21059" y="4268"/>
                  <a:pt x="21557" y="9838"/>
                </a:cubicBezTo>
                <a:lnTo>
                  <a:pt x="24246" y="9597"/>
                </a:lnTo>
                <a:lnTo>
                  <a:pt x="20464" y="14122"/>
                </a:lnTo>
                <a:lnTo>
                  <a:pt x="15940" y="10340"/>
                </a:lnTo>
                <a:lnTo>
                  <a:pt x="18629" y="10100"/>
                </a:lnTo>
                <a:close/>
              </a:path>
            </a:pathLst>
          </a:custGeom>
          <a:solidFill>
            <a:schemeClr val="accent1"/>
          </a:solidFill>
          <a:ln w="9525" algn="ctr">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pic>
        <p:nvPicPr>
          <p:cNvPr id="1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81800" y="304800"/>
            <a:ext cx="2214563"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325742"/>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62" name="Rectangle 2"/>
          <p:cNvSpPr>
            <a:spLocks noGrp="1"/>
          </p:cNvSpPr>
          <p:nvPr>
            <p:ph type="title"/>
          </p:nvPr>
        </p:nvSpPr>
        <p:spPr/>
        <p:txBody>
          <a:bodyPr/>
          <a:lstStyle/>
          <a:p>
            <a:r>
              <a:rPr lang="en-US" dirty="0" smtClean="0"/>
              <a:t>What Processes are there </a:t>
            </a:r>
            <a:br>
              <a:rPr lang="en-US" dirty="0" smtClean="0"/>
            </a:br>
            <a:r>
              <a:rPr lang="en-US" dirty="0" smtClean="0"/>
              <a:t>for Building Applications?</a:t>
            </a:r>
          </a:p>
        </p:txBody>
      </p:sp>
      <p:sp>
        <p:nvSpPr>
          <p:cNvPr id="296963" name="Rectangle 3"/>
          <p:cNvSpPr>
            <a:spLocks noGrp="1"/>
          </p:cNvSpPr>
          <p:nvPr>
            <p:ph type="body" idx="1"/>
          </p:nvPr>
        </p:nvSpPr>
        <p:spPr/>
        <p:txBody>
          <a:bodyPr/>
          <a:lstStyle/>
          <a:p>
            <a:r>
              <a:rPr lang="en-US" dirty="0" smtClean="0"/>
              <a:t>“Waterfall” because when you finish one phase you are not supposed to go back “up stream”</a:t>
            </a:r>
          </a:p>
          <a:p>
            <a:r>
              <a:rPr lang="en-US" dirty="0" smtClean="0"/>
              <a:t>Thoughts?</a:t>
            </a:r>
          </a:p>
        </p:txBody>
      </p:sp>
      <p:pic>
        <p:nvPicPr>
          <p:cNvPr id="296974" name="Picture 1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7988" y="3686175"/>
            <a:ext cx="6094412" cy="271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373832399"/>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7986" name="Rectangle 2"/>
          <p:cNvSpPr>
            <a:spLocks noGrp="1"/>
          </p:cNvSpPr>
          <p:nvPr>
            <p:ph type="title"/>
          </p:nvPr>
        </p:nvSpPr>
        <p:spPr/>
        <p:txBody>
          <a:bodyPr/>
          <a:lstStyle/>
          <a:p>
            <a:r>
              <a:rPr lang="en-US" dirty="0" smtClean="0"/>
              <a:t>Problems with Waterfall Approach</a:t>
            </a:r>
          </a:p>
        </p:txBody>
      </p:sp>
      <p:sp>
        <p:nvSpPr>
          <p:cNvPr id="297987" name="Rectangle 3"/>
          <p:cNvSpPr>
            <a:spLocks noGrp="1"/>
          </p:cNvSpPr>
          <p:nvPr>
            <p:ph type="body" idx="1"/>
          </p:nvPr>
        </p:nvSpPr>
        <p:spPr/>
        <p:txBody>
          <a:bodyPr/>
          <a:lstStyle/>
          <a:p>
            <a:pPr>
              <a:lnSpc>
                <a:spcPct val="90000"/>
              </a:lnSpc>
            </a:pPr>
            <a:r>
              <a:rPr lang="en-US" dirty="0"/>
              <a:t>Implies that you design once </a:t>
            </a:r>
            <a:r>
              <a:rPr lang="en-US" dirty="0" smtClean="0"/>
              <a:t>(</a:t>
            </a:r>
            <a:r>
              <a:rPr lang="en-US" dirty="0"/>
              <a:t>and get it right </a:t>
            </a:r>
            <a:r>
              <a:rPr lang="en-US" dirty="0" smtClean="0"/>
              <a:t/>
            </a:r>
            <a:br>
              <a:rPr lang="en-US" dirty="0" smtClean="0"/>
            </a:br>
            <a:r>
              <a:rPr lang="en-US" dirty="0" smtClean="0"/>
              <a:t>the first </a:t>
            </a:r>
            <a:r>
              <a:rPr lang="en-US" dirty="0"/>
              <a:t>time)</a:t>
            </a:r>
          </a:p>
          <a:p>
            <a:pPr lvl="1">
              <a:lnSpc>
                <a:spcPct val="90000"/>
              </a:lnSpc>
            </a:pPr>
            <a:r>
              <a:rPr lang="en-US" dirty="0" smtClean="0"/>
              <a:t>Unlikely in practice (see Nintendo Wii example)</a:t>
            </a:r>
          </a:p>
          <a:p>
            <a:r>
              <a:rPr lang="en-US" dirty="0" smtClean="0"/>
              <a:t>Can’t easily go back up if problem downstream</a:t>
            </a:r>
          </a:p>
          <a:p>
            <a:pPr lvl="1"/>
            <a:r>
              <a:rPr lang="en-US" dirty="0" smtClean="0"/>
              <a:t>Design may be unrealistic / infeasible</a:t>
            </a:r>
          </a:p>
          <a:p>
            <a:pPr lvl="1"/>
            <a:r>
              <a:rPr lang="en-US" dirty="0" smtClean="0"/>
              <a:t>You’re stuck, can’t easily adapt if you find problems</a:t>
            </a:r>
          </a:p>
          <a:p>
            <a:r>
              <a:rPr lang="en-US" dirty="0" smtClean="0"/>
              <a:t>Slow to learn what should be built</a:t>
            </a:r>
          </a:p>
          <a:p>
            <a:pPr lvl="1"/>
            <a:r>
              <a:rPr lang="en-US" dirty="0" smtClean="0"/>
              <a:t>Historically, did not get feedback from users</a:t>
            </a:r>
          </a:p>
          <a:p>
            <a:pPr lvl="1"/>
            <a:r>
              <a:rPr lang="en-US" dirty="0" smtClean="0"/>
              <a:t>Tend to only get feedback </a:t>
            </a:r>
            <a:r>
              <a:rPr lang="en-US" u="sng" dirty="0" smtClean="0"/>
              <a:t>after</a:t>
            </a:r>
            <a:r>
              <a:rPr lang="en-US" dirty="0" smtClean="0"/>
              <a:t> building the software</a:t>
            </a:r>
          </a:p>
        </p:txBody>
      </p:sp>
    </p:spTree>
    <p:extLst>
      <p:ext uri="{BB962C8B-B14F-4D97-AF65-F5344CB8AC3E}">
        <p14:creationId xmlns:p14="http://schemas.microsoft.com/office/powerpoint/2010/main" val="1785900702"/>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pPr marL="0" indent="0">
              <a:buNone/>
            </a:pPr>
            <a:endParaRPr lang="en-US" dirty="0" smtClean="0"/>
          </a:p>
          <a:p>
            <a:pPr marL="0" indent="0">
              <a:buNone/>
            </a:pPr>
            <a:endParaRPr lang="en-US" dirty="0"/>
          </a:p>
          <a:p>
            <a:pPr marL="0" indent="0">
              <a:buNone/>
            </a:pPr>
            <a:r>
              <a:rPr lang="en-US" dirty="0" smtClean="0"/>
              <a:t>The Atlantic, July 9 2015</a:t>
            </a:r>
          </a:p>
          <a:p>
            <a:pPr marL="0" indent="0">
              <a:buNone/>
            </a:pPr>
            <a:r>
              <a:rPr lang="en-US" sz="2000" dirty="0">
                <a:hlinkClick r:id="rId2"/>
              </a:rPr>
              <a:t>http://www.theatlantic.com/technology/archive/2015/07/the-secret-startup-saved-healthcare-gov-the-worst-website-in-america/397784</a:t>
            </a:r>
            <a:r>
              <a:rPr lang="en-US" sz="2000" dirty="0" smtClean="0">
                <a:hlinkClick r:id="rId2"/>
              </a:rPr>
              <a:t>/</a:t>
            </a:r>
            <a:r>
              <a:rPr lang="en-US" sz="2000" dirty="0" smtClean="0"/>
              <a:t> </a:t>
            </a:r>
            <a:endParaRPr lang="en-US" sz="2000" dirty="0"/>
          </a:p>
          <a:p>
            <a:endParaRPr lang="en-US" dirty="0"/>
          </a:p>
        </p:txBody>
      </p:sp>
      <p:pic>
        <p:nvPicPr>
          <p:cNvPr id="6146" name="Picture 2"/>
          <p:cNvPicPr>
            <a:picLocks noChangeAspect="1" noChangeArrowheads="1"/>
          </p:cNvPicPr>
          <p:nvPr/>
        </p:nvPicPr>
        <p:blipFill rotWithShape="1">
          <a:blip r:embed="rId3">
            <a:extLst>
              <a:ext uri="{28A0092B-C50C-407E-A947-70E740481C1C}">
                <a14:useLocalDpi xmlns:a14="http://schemas.microsoft.com/office/drawing/2010/main" val="0"/>
              </a:ext>
            </a:extLst>
          </a:blip>
          <a:srcRect b="58322"/>
          <a:stretch/>
        </p:blipFill>
        <p:spPr bwMode="auto">
          <a:xfrm>
            <a:off x="76200" y="1115789"/>
            <a:ext cx="8985654" cy="30752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91979932"/>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Secret Startup That Saved the Worst Website in America</a:t>
            </a:r>
            <a:br>
              <a:rPr lang="en-US" dirty="0"/>
            </a:br>
            <a:endParaRPr lang="en-US" dirty="0"/>
          </a:p>
        </p:txBody>
      </p:sp>
      <p:sp>
        <p:nvSpPr>
          <p:cNvPr id="3" name="Content Placeholder 2"/>
          <p:cNvSpPr>
            <a:spLocks noGrp="1"/>
          </p:cNvSpPr>
          <p:nvPr>
            <p:ph idx="1"/>
          </p:nvPr>
        </p:nvSpPr>
        <p:spPr/>
        <p:txBody>
          <a:bodyPr/>
          <a:lstStyle/>
          <a:p>
            <a:pPr marL="0" indent="0">
              <a:buNone/>
            </a:pPr>
            <a:r>
              <a:rPr lang="en-US" dirty="0"/>
              <a:t>The government’s method of running software turned on a sequential design strategy known as “</a:t>
            </a:r>
            <a:r>
              <a:rPr lang="en-US" b="1" dirty="0"/>
              <a:t>the waterfall</a:t>
            </a:r>
            <a:r>
              <a:rPr lang="en-US" dirty="0"/>
              <a:t>”: a central calendar, the Gantt chart to end all Gantt charts, that promulgated when every task would finish. The government tried running software development as a bureaucratic process, with project managers managing project managers, and the whole thing broke.</a:t>
            </a:r>
          </a:p>
        </p:txBody>
      </p:sp>
    </p:spTree>
    <p:extLst>
      <p:ext uri="{BB962C8B-B14F-4D97-AF65-F5344CB8AC3E}">
        <p14:creationId xmlns:p14="http://schemas.microsoft.com/office/powerpoint/2010/main" val="3232087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Tangent: Gantt Chart</a:t>
            </a:r>
            <a:endParaRPr lang="en-US" dirty="0"/>
          </a:p>
        </p:txBody>
      </p:sp>
      <p:sp>
        <p:nvSpPr>
          <p:cNvPr id="3" name="Content Placeholder 2"/>
          <p:cNvSpPr>
            <a:spLocks noGrp="1"/>
          </p:cNvSpPr>
          <p:nvPr>
            <p:ph idx="1"/>
          </p:nvPr>
        </p:nvSpPr>
        <p:spPr/>
        <p:txBody>
          <a:bodyPr/>
          <a:lstStyle/>
          <a:p>
            <a:r>
              <a:rPr lang="en-US" dirty="0" smtClean="0"/>
              <a:t>Used for scheduling tasks and dependencies</a:t>
            </a:r>
            <a:endParaRPr lang="en-US" dirty="0"/>
          </a:p>
        </p:txBody>
      </p:sp>
      <p:pic>
        <p:nvPicPr>
          <p:cNvPr id="39938" name="Picture 2" descr="Image result for gantt cha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1599" y="2362200"/>
            <a:ext cx="8946217"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0397938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9138" name="Rectangle 2"/>
          <p:cNvSpPr>
            <a:spLocks noGrp="1"/>
          </p:cNvSpPr>
          <p:nvPr>
            <p:ph type="title"/>
          </p:nvPr>
        </p:nvSpPr>
        <p:spPr/>
        <p:txBody>
          <a:bodyPr/>
          <a:lstStyle/>
          <a:p>
            <a:r>
              <a:rPr lang="en-US" dirty="0" smtClean="0"/>
              <a:t>Problems with Waterfall Approach</a:t>
            </a:r>
          </a:p>
        </p:txBody>
      </p:sp>
      <p:sp>
        <p:nvSpPr>
          <p:cNvPr id="219150" name="Rectangle 14"/>
          <p:cNvSpPr>
            <a:spLocks noGrp="1"/>
          </p:cNvSpPr>
          <p:nvPr>
            <p:ph type="body" idx="1"/>
          </p:nvPr>
        </p:nvSpPr>
        <p:spPr/>
        <p:txBody>
          <a:bodyPr/>
          <a:lstStyle/>
          <a:p>
            <a:pPr>
              <a:lnSpc>
                <a:spcPct val="90000"/>
              </a:lnSpc>
            </a:pPr>
            <a:r>
              <a:rPr lang="en-US" dirty="0" smtClean="0"/>
              <a:t>So while waterfall not typically advocated anymore, terminology and biases remain</a:t>
            </a:r>
          </a:p>
          <a:p>
            <a:pPr lvl="1">
              <a:lnSpc>
                <a:spcPct val="90000"/>
              </a:lnSpc>
            </a:pPr>
            <a:r>
              <a:rPr lang="en-US" dirty="0" smtClean="0"/>
              <a:t>Ex. “We’ll fix the user interface at the end”</a:t>
            </a:r>
          </a:p>
          <a:p>
            <a:pPr lvl="1">
              <a:lnSpc>
                <a:spcPct val="90000"/>
              </a:lnSpc>
            </a:pPr>
            <a:r>
              <a:rPr lang="en-US" dirty="0" smtClean="0"/>
              <a:t>Ex. Do testing all at once after building the entire thing (rather than progressively as you go)</a:t>
            </a:r>
          </a:p>
          <a:p>
            <a:pPr marL="457200" lvl="1" indent="0">
              <a:lnSpc>
                <a:spcPct val="90000"/>
              </a:lnSpc>
              <a:buNone/>
            </a:pPr>
            <a:endParaRPr lang="en-US" dirty="0" smtClean="0"/>
          </a:p>
          <a:p>
            <a:pPr>
              <a:lnSpc>
                <a:spcPct val="90000"/>
              </a:lnSpc>
            </a:pPr>
            <a:r>
              <a:rPr lang="en-US" dirty="0" smtClean="0"/>
              <a:t>Note that “testing” for software engineers different than for UX practitioners</a:t>
            </a:r>
          </a:p>
          <a:p>
            <a:pPr lvl="1">
              <a:lnSpc>
                <a:spcPct val="90000"/>
              </a:lnSpc>
            </a:pPr>
            <a:r>
              <a:rPr lang="en-US" sz="2800" dirty="0" smtClean="0"/>
              <a:t>Software quality testing vs user testing</a:t>
            </a:r>
          </a:p>
        </p:txBody>
      </p:sp>
    </p:spTree>
    <p:extLst>
      <p:ext uri="{BB962C8B-B14F-4D97-AF65-F5344CB8AC3E}">
        <p14:creationId xmlns:p14="http://schemas.microsoft.com/office/powerpoint/2010/main" val="896649321"/>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 Principles</a:t>
            </a:r>
            <a:endParaRPr lang="en-US" dirty="0"/>
          </a:p>
        </p:txBody>
      </p:sp>
      <p:sp>
        <p:nvSpPr>
          <p:cNvPr id="3" name="Content Placeholder 2"/>
          <p:cNvSpPr>
            <a:spLocks noGrp="1"/>
          </p:cNvSpPr>
          <p:nvPr>
            <p:ph idx="1"/>
          </p:nvPr>
        </p:nvSpPr>
        <p:spPr/>
        <p:txBody>
          <a:bodyPr/>
          <a:lstStyle/>
          <a:p>
            <a:r>
              <a:rPr lang="en-US" dirty="0" smtClean="0"/>
              <a:t>Aesthetic Design</a:t>
            </a:r>
          </a:p>
          <a:p>
            <a:r>
              <a:rPr lang="en-US" dirty="0" smtClean="0"/>
              <a:t>Flow (often left-to-right)</a:t>
            </a:r>
          </a:p>
          <a:p>
            <a:r>
              <a:rPr lang="en-US" dirty="0" smtClean="0"/>
              <a:t>Starting point</a:t>
            </a:r>
          </a:p>
          <a:p>
            <a:pPr lvl="1"/>
            <a:r>
              <a:rPr lang="en-US" dirty="0" smtClean="0"/>
              <a:t>Where does eye go first?</a:t>
            </a:r>
          </a:p>
          <a:p>
            <a:pPr lvl="1"/>
            <a:r>
              <a:rPr lang="en-US" dirty="0" smtClean="0"/>
              <a:t>Can’t differentiate </a:t>
            </a:r>
            <a:br>
              <a:rPr lang="en-US" dirty="0" smtClean="0"/>
            </a:br>
            <a:r>
              <a:rPr lang="en-US" dirty="0" smtClean="0"/>
              <a:t>important from not</a:t>
            </a:r>
          </a:p>
          <a:p>
            <a:r>
              <a:rPr lang="en-US" dirty="0" smtClean="0"/>
              <a:t>Layout</a:t>
            </a:r>
          </a:p>
          <a:p>
            <a:pPr lvl="1"/>
            <a:r>
              <a:rPr lang="en-US" dirty="0" smtClean="0"/>
              <a:t>Should fit a grid</a:t>
            </a:r>
            <a:br>
              <a:rPr lang="en-US" dirty="0" smtClean="0"/>
            </a:br>
            <a:r>
              <a:rPr lang="en-US" dirty="0" smtClean="0"/>
              <a:t>(more on this later)</a:t>
            </a:r>
          </a:p>
          <a:p>
            <a:endParaRPr lang="en-US" dirty="0"/>
          </a:p>
        </p:txBody>
      </p:sp>
      <p:pic>
        <p:nvPicPr>
          <p:cNvPr id="4" name="Picture 3" descr="The image “http://www.datascaninfosys.com/datascaninfosys/f3/itmst.gif”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960276" y="304800"/>
            <a:ext cx="4107524" cy="29745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descr="BillRed_scrsh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53000" y="3399761"/>
            <a:ext cx="4104854" cy="33820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0056198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Rectangle 9"/>
          <p:cNvSpPr/>
          <p:nvPr/>
        </p:nvSpPr>
        <p:spPr>
          <a:xfrm>
            <a:off x="1066800" y="2613660"/>
            <a:ext cx="2209800" cy="4953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99010" name="Rectangle 2"/>
          <p:cNvSpPr>
            <a:spLocks noGrp="1"/>
          </p:cNvSpPr>
          <p:nvPr>
            <p:ph type="title"/>
          </p:nvPr>
        </p:nvSpPr>
        <p:spPr/>
        <p:txBody>
          <a:bodyPr/>
          <a:lstStyle/>
          <a:p>
            <a:r>
              <a:rPr lang="en-US" dirty="0" smtClean="0"/>
              <a:t>Alternative: Iterative Design</a:t>
            </a:r>
          </a:p>
        </p:txBody>
      </p:sp>
      <p:sp>
        <p:nvSpPr>
          <p:cNvPr id="299011" name="Rectangle 3"/>
          <p:cNvSpPr>
            <a:spLocks noGrp="1"/>
          </p:cNvSpPr>
          <p:nvPr>
            <p:ph type="body" idx="1"/>
          </p:nvPr>
        </p:nvSpPr>
        <p:spPr>
          <a:xfrm>
            <a:off x="609600" y="1600200"/>
            <a:ext cx="8077200" cy="4800600"/>
          </a:xfrm>
        </p:spPr>
        <p:txBody>
          <a:bodyPr/>
          <a:lstStyle/>
          <a:p>
            <a:r>
              <a:rPr lang="en-US" dirty="0" smtClean="0"/>
              <a:t>Short cycles of design, prototype, evaluate</a:t>
            </a:r>
          </a:p>
          <a:p>
            <a:pPr lvl="1"/>
            <a:r>
              <a:rPr lang="en-US" dirty="0" smtClean="0"/>
              <a:t>Quickly validate assumptions</a:t>
            </a:r>
          </a:p>
          <a:p>
            <a:pPr lvl="1"/>
            <a:r>
              <a:rPr lang="en-US" dirty="0" smtClean="0"/>
              <a:t>Fail fast</a:t>
            </a:r>
          </a:p>
          <a:p>
            <a:pPr lvl="1"/>
            <a:r>
              <a:rPr lang="en-US" dirty="0" smtClean="0"/>
              <a:t>Progressive refinement</a:t>
            </a:r>
          </a:p>
          <a:p>
            <a:pPr lvl="1"/>
            <a:r>
              <a:rPr lang="en-US" dirty="0" smtClean="0"/>
              <a:t>Generally, the more cycles you</a:t>
            </a:r>
            <a:br>
              <a:rPr lang="en-US" dirty="0" smtClean="0"/>
            </a:br>
            <a:r>
              <a:rPr lang="en-US" dirty="0" smtClean="0"/>
              <a:t>can do, the better the design</a:t>
            </a:r>
          </a:p>
          <a:p>
            <a:r>
              <a:rPr lang="en-US" dirty="0" smtClean="0"/>
              <a:t>Links in well with agile methods</a:t>
            </a:r>
          </a:p>
          <a:p>
            <a:pPr lvl="1"/>
            <a:r>
              <a:rPr lang="en-US" dirty="0" smtClean="0"/>
              <a:t>Short sprints, get lots of feedback</a:t>
            </a:r>
          </a:p>
          <a:p>
            <a:r>
              <a:rPr lang="en-US" dirty="0" smtClean="0"/>
              <a:t>More on this next class</a:t>
            </a:r>
          </a:p>
        </p:txBody>
      </p:sp>
      <p:grpSp>
        <p:nvGrpSpPr>
          <p:cNvPr id="4" name="Group 3"/>
          <p:cNvGrpSpPr/>
          <p:nvPr/>
        </p:nvGrpSpPr>
        <p:grpSpPr>
          <a:xfrm>
            <a:off x="5994400" y="2235200"/>
            <a:ext cx="3124200" cy="2809875"/>
            <a:chOff x="5994400" y="2235200"/>
            <a:chExt cx="3124200" cy="2809875"/>
          </a:xfrm>
        </p:grpSpPr>
        <p:pic>
          <p:nvPicPr>
            <p:cNvPr id="1192" name="Picture 16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4400" y="22352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99014" name="Rectangle 6"/>
            <p:cNvSpPr>
              <a:spLocks noChangeArrowheads="1"/>
            </p:cNvSpPr>
            <p:nvPr/>
          </p:nvSpPr>
          <p:spPr bwMode="auto">
            <a:xfrm>
              <a:off x="7383462" y="2457450"/>
              <a:ext cx="971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Design</a:t>
              </a:r>
            </a:p>
          </p:txBody>
        </p:sp>
        <p:sp>
          <p:nvSpPr>
            <p:cNvPr id="299015" name="Rectangle 7"/>
            <p:cNvSpPr>
              <a:spLocks noChangeArrowheads="1"/>
            </p:cNvSpPr>
            <p:nvPr/>
          </p:nvSpPr>
          <p:spPr bwMode="auto">
            <a:xfrm rot="17174897">
              <a:off x="5815727" y="3272633"/>
              <a:ext cx="1357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Prototype</a:t>
              </a:r>
            </a:p>
          </p:txBody>
        </p:sp>
        <p:sp>
          <p:nvSpPr>
            <p:cNvPr id="299016" name="Rectangle 8"/>
            <p:cNvSpPr>
              <a:spLocks noChangeArrowheads="1"/>
            </p:cNvSpPr>
            <p:nvPr/>
          </p:nvSpPr>
          <p:spPr bwMode="auto">
            <a:xfrm>
              <a:off x="7154862" y="4362450"/>
              <a:ext cx="1177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a:solidFill>
                    <a:schemeClr val="accent3">
                      <a:lumMod val="60000"/>
                      <a:lumOff val="40000"/>
                    </a:schemeClr>
                  </a:solidFill>
                  <a:latin typeface="+mj-lt"/>
                </a:rPr>
                <a:t>Evaluate</a:t>
              </a:r>
            </a:p>
          </p:txBody>
        </p:sp>
      </p:grpSp>
    </p:spTree>
    <p:extLst>
      <p:ext uri="{BB962C8B-B14F-4D97-AF65-F5344CB8AC3E}">
        <p14:creationId xmlns:p14="http://schemas.microsoft.com/office/powerpoint/2010/main" val="3343730922"/>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1219200"/>
            <a:ext cx="8077200" cy="4525963"/>
          </a:xfrm>
        </p:spPr>
        <p:txBody>
          <a:bodyPr/>
          <a:lstStyle/>
          <a:p>
            <a:r>
              <a:rPr lang="en-US" dirty="0" smtClean="0"/>
              <a:t>Reminder: No laptops in class</a:t>
            </a:r>
          </a:p>
          <a:p>
            <a:r>
              <a:rPr lang="en-US" dirty="0" smtClean="0"/>
              <a:t>HW0 and HW1 due Friday @ 11:59pm</a:t>
            </a:r>
          </a:p>
          <a:p>
            <a:pPr lvl="1"/>
            <a:r>
              <a:rPr lang="en-US" dirty="0" smtClean="0"/>
              <a:t>Submit on Canvas, or to TA in section if (by Friday) still on waitlist</a:t>
            </a:r>
          </a:p>
          <a:p>
            <a:r>
              <a:rPr lang="en-US" dirty="0" smtClean="0"/>
              <a:t>Get and read book Design of Everyday Things</a:t>
            </a:r>
          </a:p>
          <a:p>
            <a:r>
              <a:rPr lang="en-US" dirty="0" smtClean="0"/>
              <a:t>Start tutorials on HTML / CSS if not familiar</a:t>
            </a:r>
          </a:p>
          <a:p>
            <a:r>
              <a:rPr lang="en-US" dirty="0" err="1" smtClean="0"/>
              <a:t>Tepper</a:t>
            </a:r>
            <a:r>
              <a:rPr lang="en-US" dirty="0" smtClean="0"/>
              <a:t> Quad availability</a:t>
            </a:r>
          </a:p>
        </p:txBody>
      </p:sp>
      <p:sp>
        <p:nvSpPr>
          <p:cNvPr id="4" name="Rectangle 3"/>
          <p:cNvSpPr/>
          <p:nvPr/>
        </p:nvSpPr>
        <p:spPr>
          <a:xfrm>
            <a:off x="-2133600" y="2362200"/>
            <a:ext cx="1752600" cy="236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 this slide for each semester</a:t>
            </a:r>
            <a:endParaRPr lang="en-US" dirty="0"/>
          </a:p>
        </p:txBody>
      </p:sp>
    </p:spTree>
    <p:extLst>
      <p:ext uri="{BB962C8B-B14F-4D97-AF65-F5344CB8AC3E}">
        <p14:creationId xmlns:p14="http://schemas.microsoft.com/office/powerpoint/2010/main" val="1698317153"/>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1219200"/>
            <a:ext cx="8077200" cy="4525963"/>
          </a:xfrm>
        </p:spPr>
        <p:txBody>
          <a:bodyPr/>
          <a:lstStyle/>
          <a:p>
            <a:r>
              <a:rPr lang="en-US" dirty="0" smtClean="0"/>
              <a:t>Entrepreneurship Boot Camp, Sat Sep 8 (free)</a:t>
            </a:r>
          </a:p>
          <a:p>
            <a:pPr lvl="1"/>
            <a:r>
              <a:rPr lang="en-US" dirty="0" smtClean="0"/>
              <a:t>Overview </a:t>
            </a:r>
            <a:r>
              <a:rPr lang="en-US" dirty="0"/>
              <a:t>of </a:t>
            </a:r>
            <a:r>
              <a:rPr lang="en-US" dirty="0" smtClean="0"/>
              <a:t>entrepreneurial </a:t>
            </a:r>
            <a:r>
              <a:rPr lang="en-US" dirty="0"/>
              <a:t>support programs at CMU and in Pittsburgh</a:t>
            </a:r>
            <a:endParaRPr lang="en-US" dirty="0" smtClean="0">
              <a:hlinkClick r:id="rId2"/>
            </a:endParaRPr>
          </a:p>
          <a:p>
            <a:pPr lvl="1"/>
            <a:r>
              <a:rPr lang="en-US" dirty="0" smtClean="0">
                <a:hlinkClick r:id="rId2"/>
              </a:rPr>
              <a:t>https://t.e2ma.net/click/peg06/xgr0ug/529bgq</a:t>
            </a:r>
            <a:r>
              <a:rPr lang="en-US" dirty="0" smtClean="0"/>
              <a:t> </a:t>
            </a:r>
          </a:p>
          <a:p>
            <a:r>
              <a:rPr lang="en-US" dirty="0" smtClean="0"/>
              <a:t>Product Camp Pittsburgh, Sat Sep 22 (free)</a:t>
            </a:r>
          </a:p>
          <a:p>
            <a:pPr lvl="1"/>
            <a:r>
              <a:rPr lang="en-US" dirty="0" smtClean="0"/>
              <a:t>Product Management</a:t>
            </a:r>
          </a:p>
          <a:p>
            <a:pPr lvl="1"/>
            <a:r>
              <a:rPr lang="en-US" dirty="0" smtClean="0">
                <a:hlinkClick r:id="rId3"/>
              </a:rPr>
              <a:t>https://www.pghpcamp.com/ </a:t>
            </a:r>
            <a:endParaRPr lang="en-US" dirty="0" smtClean="0"/>
          </a:p>
          <a:p>
            <a:r>
              <a:rPr lang="en-US" dirty="0" smtClean="0"/>
              <a:t>No class on Monday, Labor Day</a:t>
            </a:r>
          </a:p>
          <a:p>
            <a:pPr lvl="1"/>
            <a:r>
              <a:rPr lang="en-US" dirty="0" smtClean="0"/>
              <a:t>Make up lab Wed 10:30am NSH3305 (Sections A + B)</a:t>
            </a:r>
          </a:p>
          <a:p>
            <a:pPr lvl="1"/>
            <a:r>
              <a:rPr lang="en-US" dirty="0" smtClean="0"/>
              <a:t>Sections C + D, go to your regular lab</a:t>
            </a:r>
          </a:p>
        </p:txBody>
      </p:sp>
      <p:sp>
        <p:nvSpPr>
          <p:cNvPr id="4" name="Rectangle 3"/>
          <p:cNvSpPr/>
          <p:nvPr/>
        </p:nvSpPr>
        <p:spPr>
          <a:xfrm>
            <a:off x="-2133600" y="2362200"/>
            <a:ext cx="1752600" cy="236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 this slide for each semester</a:t>
            </a:r>
            <a:endParaRPr lang="en-US" dirty="0"/>
          </a:p>
        </p:txBody>
      </p:sp>
    </p:spTree>
    <p:extLst>
      <p:ext uri="{BB962C8B-B14F-4D97-AF65-F5344CB8AC3E}">
        <p14:creationId xmlns:p14="http://schemas.microsoft.com/office/powerpoint/2010/main" val="188198521"/>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0886"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err="1" smtClean="0"/>
              <a:t>Administrivia</a:t>
            </a:r>
            <a:r>
              <a:rPr lang="en-US" dirty="0" smtClean="0"/>
              <a:t/>
            </a:r>
            <a:br>
              <a:rPr lang="en-US" dirty="0" smtClean="0"/>
            </a:br>
            <a:r>
              <a:rPr lang="en-US" sz="3200" dirty="0" smtClean="0"/>
              <a:t>Waitlist</a:t>
            </a:r>
            <a:endParaRPr lang="en-US" dirty="0"/>
          </a:p>
        </p:txBody>
      </p:sp>
      <p:sp>
        <p:nvSpPr>
          <p:cNvPr id="3" name="Content Placeholder 2"/>
          <p:cNvSpPr>
            <a:spLocks noGrp="1"/>
          </p:cNvSpPr>
          <p:nvPr>
            <p:ph idx="1"/>
          </p:nvPr>
        </p:nvSpPr>
        <p:spPr>
          <a:xfrm>
            <a:off x="609600" y="1493837"/>
            <a:ext cx="3962400" cy="4525963"/>
          </a:xfrm>
        </p:spPr>
        <p:txBody>
          <a:bodyPr/>
          <a:lstStyle/>
          <a:p>
            <a:r>
              <a:rPr lang="en-US" sz="2800" dirty="0" smtClean="0"/>
              <a:t>Admit</a:t>
            </a:r>
          </a:p>
          <a:p>
            <a:pPr lvl="1"/>
            <a:r>
              <a:rPr lang="en-US" sz="2400" dirty="0" smtClean="0"/>
              <a:t>Cameron Burgess</a:t>
            </a:r>
          </a:p>
          <a:p>
            <a:pPr lvl="1"/>
            <a:r>
              <a:rPr lang="en-US" sz="2400" dirty="0" err="1" smtClean="0"/>
              <a:t>Fengyi</a:t>
            </a:r>
            <a:r>
              <a:rPr lang="en-US" sz="2400" dirty="0" smtClean="0"/>
              <a:t> Zhang</a:t>
            </a:r>
          </a:p>
          <a:p>
            <a:pPr lvl="1"/>
            <a:r>
              <a:rPr lang="en-US" sz="2400" dirty="0" smtClean="0"/>
              <a:t>Dean </a:t>
            </a:r>
            <a:r>
              <a:rPr lang="en-US" sz="2400" dirty="0" err="1" smtClean="0"/>
              <a:t>Digour</a:t>
            </a:r>
            <a:endParaRPr lang="en-US" sz="2400" dirty="0" smtClean="0"/>
          </a:p>
          <a:p>
            <a:pPr lvl="1"/>
            <a:r>
              <a:rPr lang="en-US" sz="2400" dirty="0" err="1" smtClean="0"/>
              <a:t>Yim</a:t>
            </a:r>
            <a:r>
              <a:rPr lang="en-US" sz="2400" dirty="0" smtClean="0"/>
              <a:t> </a:t>
            </a:r>
            <a:r>
              <a:rPr lang="en-US" sz="2400" dirty="0" err="1" smtClean="0"/>
              <a:t>Yellina</a:t>
            </a:r>
            <a:endParaRPr lang="en-US" sz="2400" dirty="0" smtClean="0"/>
          </a:p>
          <a:p>
            <a:pPr lvl="1"/>
            <a:r>
              <a:rPr lang="en-US" sz="2400" dirty="0" smtClean="0"/>
              <a:t>Tiffany Liu</a:t>
            </a:r>
          </a:p>
          <a:p>
            <a:pPr lvl="1"/>
            <a:r>
              <a:rPr lang="en-US" sz="2400" dirty="0" err="1" smtClean="0"/>
              <a:t>Nupur</a:t>
            </a:r>
            <a:r>
              <a:rPr lang="en-US" sz="2400" dirty="0" smtClean="0"/>
              <a:t> </a:t>
            </a:r>
            <a:r>
              <a:rPr lang="en-US" sz="2400" dirty="0" err="1" smtClean="0"/>
              <a:t>Maheshwari</a:t>
            </a:r>
            <a:endParaRPr lang="en-US" sz="2400" dirty="0" smtClean="0"/>
          </a:p>
          <a:p>
            <a:pPr lvl="1"/>
            <a:r>
              <a:rPr lang="en-US" sz="2400" dirty="0" smtClean="0"/>
              <a:t>William </a:t>
            </a:r>
            <a:r>
              <a:rPr lang="en-US" sz="2400" dirty="0" err="1" smtClean="0"/>
              <a:t>Goldby</a:t>
            </a:r>
            <a:endParaRPr lang="en-US" sz="2400" dirty="0" smtClean="0"/>
          </a:p>
          <a:p>
            <a:pPr lvl="1"/>
            <a:r>
              <a:rPr lang="en-US" sz="2400" dirty="0" smtClean="0"/>
              <a:t>Victoria Feng</a:t>
            </a:r>
            <a:endParaRPr lang="en-US" sz="2400" dirty="0"/>
          </a:p>
        </p:txBody>
      </p:sp>
      <p:sp>
        <p:nvSpPr>
          <p:cNvPr id="5" name="Content Placeholder 2"/>
          <p:cNvSpPr txBox="1">
            <a:spLocks/>
          </p:cNvSpPr>
          <p:nvPr/>
        </p:nvSpPr>
        <p:spPr bwMode="auto">
          <a:xfrm>
            <a:off x="4495800" y="1493837"/>
            <a:ext cx="39624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000" kern="1200">
                <a:solidFill>
                  <a:srgbClr val="404040"/>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rgbClr val="404040"/>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r>
              <a:rPr lang="en-US" sz="2800" dirty="0" smtClean="0"/>
              <a:t>Note</a:t>
            </a:r>
          </a:p>
          <a:p>
            <a:pPr lvl="1"/>
            <a:r>
              <a:rPr lang="en-US" sz="2400" dirty="0" smtClean="0"/>
              <a:t>Most of folks on left side are overloaded</a:t>
            </a:r>
          </a:p>
          <a:p>
            <a:pPr lvl="1"/>
            <a:r>
              <a:rPr lang="en-US" sz="2400" dirty="0" smtClean="0"/>
              <a:t>Need to fix asap or we can’t add you</a:t>
            </a:r>
          </a:p>
          <a:p>
            <a:r>
              <a:rPr lang="en-US" sz="2800" dirty="0" smtClean="0"/>
              <a:t>For others on waitlist</a:t>
            </a:r>
          </a:p>
          <a:p>
            <a:pPr lvl="1"/>
            <a:r>
              <a:rPr lang="en-US" sz="2400" dirty="0" smtClean="0"/>
              <a:t>Small chance of getting into class, submit HW0 and HW1 if still want to try</a:t>
            </a:r>
          </a:p>
          <a:p>
            <a:pPr lvl="1"/>
            <a:endParaRPr lang="en-US" sz="2400" dirty="0" smtClean="0"/>
          </a:p>
        </p:txBody>
      </p:sp>
      <p:sp>
        <p:nvSpPr>
          <p:cNvPr id="6" name="Rectangle 5"/>
          <p:cNvSpPr/>
          <p:nvPr/>
        </p:nvSpPr>
        <p:spPr>
          <a:xfrm>
            <a:off x="-2133600" y="2362200"/>
            <a:ext cx="1752600" cy="2362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 this slide for each semester</a:t>
            </a:r>
            <a:endParaRPr lang="en-US" dirty="0"/>
          </a:p>
        </p:txBody>
      </p:sp>
    </p:spTree>
    <p:extLst>
      <p:ext uri="{BB962C8B-B14F-4D97-AF65-F5344CB8AC3E}">
        <p14:creationId xmlns:p14="http://schemas.microsoft.com/office/powerpoint/2010/main" val="106791245"/>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One Minute Break</a:t>
            </a:r>
            <a:endParaRPr lang="en-US" dirty="0"/>
          </a:p>
        </p:txBody>
      </p:sp>
      <p:sp>
        <p:nvSpPr>
          <p:cNvPr id="3" name="Content Placeholder 2"/>
          <p:cNvSpPr>
            <a:spLocks noGrp="1"/>
          </p:cNvSpPr>
          <p:nvPr>
            <p:ph idx="1"/>
          </p:nvPr>
        </p:nvSpPr>
        <p:spPr/>
        <p:txBody>
          <a:bodyPr/>
          <a:lstStyle/>
          <a:p>
            <a:r>
              <a:rPr lang="en-US" dirty="0" smtClean="0"/>
              <a:t>A Magazine is an iPad that Doesn’t Work</a:t>
            </a:r>
          </a:p>
          <a:p>
            <a:pPr lvl="1"/>
            <a:r>
              <a:rPr lang="en-US" dirty="0" smtClean="0">
                <a:hlinkClick r:id="rId2"/>
              </a:rPr>
              <a:t>https</a:t>
            </a:r>
            <a:r>
              <a:rPr lang="en-US" dirty="0">
                <a:hlinkClick r:id="rId2"/>
              </a:rPr>
              <a:t>://</a:t>
            </a:r>
            <a:r>
              <a:rPr lang="en-US" dirty="0" smtClean="0">
                <a:hlinkClick r:id="rId2"/>
              </a:rPr>
              <a:t>www.youtube.com/watch?v=aXV-yaFmQNk</a:t>
            </a:r>
            <a:r>
              <a:rPr lang="en-US" dirty="0" smtClean="0"/>
              <a:t> </a:t>
            </a:r>
            <a:endParaRPr lang="en-US" dirty="0"/>
          </a:p>
        </p:txBody>
      </p:sp>
      <p:pic>
        <p:nvPicPr>
          <p:cNvPr id="604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2677193"/>
            <a:ext cx="6477000" cy="34188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49150765"/>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p:cNvSpPr>
          <p:nvPr>
            <p:ph type="title"/>
          </p:nvPr>
        </p:nvSpPr>
        <p:spPr/>
        <p:txBody>
          <a:bodyPr/>
          <a:lstStyle/>
          <a:p>
            <a:r>
              <a:rPr lang="en-US" smtClean="0"/>
              <a:t>Outline for Today</a:t>
            </a:r>
          </a:p>
        </p:txBody>
      </p:sp>
      <p:sp>
        <p:nvSpPr>
          <p:cNvPr id="208899" name="Rectangle 3"/>
          <p:cNvSpPr>
            <a:spLocks noGrp="1"/>
          </p:cNvSpPr>
          <p:nvPr>
            <p:ph type="body" idx="1"/>
          </p:nvPr>
        </p:nvSpPr>
        <p:spPr/>
        <p:txBody>
          <a:bodyPr/>
          <a:lstStyle/>
          <a:p>
            <a:r>
              <a:rPr lang="en-US" dirty="0" smtClean="0">
                <a:solidFill>
                  <a:schemeClr val="bg1">
                    <a:lumMod val="65000"/>
                  </a:schemeClr>
                </a:solidFill>
              </a:rPr>
              <a:t>What is Design?</a:t>
            </a:r>
          </a:p>
          <a:p>
            <a:r>
              <a:rPr lang="en-US" dirty="0" smtClean="0">
                <a:solidFill>
                  <a:schemeClr val="bg1">
                    <a:lumMod val="65000"/>
                  </a:schemeClr>
                </a:solidFill>
              </a:rPr>
              <a:t>Myths about Design</a:t>
            </a:r>
          </a:p>
          <a:p>
            <a:r>
              <a:rPr lang="en-US" dirty="0" smtClean="0">
                <a:solidFill>
                  <a:schemeClr val="bg1">
                    <a:lumMod val="65000"/>
                  </a:schemeClr>
                </a:solidFill>
              </a:rPr>
              <a:t>Why is Good Design so hard?</a:t>
            </a:r>
          </a:p>
          <a:p>
            <a:r>
              <a:rPr lang="en-US" dirty="0" smtClean="0"/>
              <a:t>Processes</a:t>
            </a:r>
          </a:p>
          <a:p>
            <a:r>
              <a:rPr lang="en-US" dirty="0" smtClean="0"/>
              <a:t>Usability Goals and Metrics</a:t>
            </a:r>
          </a:p>
          <a:p>
            <a:r>
              <a:rPr lang="en-US" dirty="0" smtClean="0"/>
              <a:t>Mindset for Good Design</a:t>
            </a:r>
          </a:p>
        </p:txBody>
      </p:sp>
    </p:spTree>
    <p:extLst>
      <p:ext uri="{BB962C8B-B14F-4D97-AF65-F5344CB8AC3E}">
        <p14:creationId xmlns:p14="http://schemas.microsoft.com/office/powerpoint/2010/main" val="3487548494"/>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5286"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25282" name="Rectangle 2"/>
          <p:cNvSpPr>
            <a:spLocks noGrp="1"/>
          </p:cNvSpPr>
          <p:nvPr>
            <p:ph type="title"/>
          </p:nvPr>
        </p:nvSpPr>
        <p:spPr/>
        <p:txBody>
          <a:bodyPr/>
          <a:lstStyle/>
          <a:p>
            <a:r>
              <a:rPr lang="en-US" dirty="0" smtClean="0"/>
              <a:t>Design</a:t>
            </a:r>
          </a:p>
        </p:txBody>
      </p:sp>
      <p:sp>
        <p:nvSpPr>
          <p:cNvPr id="225283" name="Rectangle 3"/>
          <p:cNvSpPr>
            <a:spLocks noGrp="1"/>
          </p:cNvSpPr>
          <p:nvPr>
            <p:ph type="body" idx="1"/>
          </p:nvPr>
        </p:nvSpPr>
        <p:spPr>
          <a:xfrm>
            <a:off x="533400" y="1066800"/>
            <a:ext cx="8458200" cy="5394325"/>
          </a:xfrm>
        </p:spPr>
        <p:txBody>
          <a:bodyPr/>
          <a:lstStyle/>
          <a:p>
            <a:r>
              <a:rPr lang="en-US" dirty="0" smtClean="0"/>
              <a:t>Design is driven by requirements</a:t>
            </a:r>
          </a:p>
          <a:p>
            <a:pPr lvl="1"/>
            <a:r>
              <a:rPr lang="en-US" dirty="0" smtClean="0"/>
              <a:t>Focus on core needs, not how implemented, </a:t>
            </a:r>
            <a:br>
              <a:rPr lang="en-US" dirty="0" smtClean="0"/>
            </a:br>
            <a:r>
              <a:rPr lang="en-US" dirty="0" smtClean="0"/>
              <a:t>since may be multiple ways of achieving goals</a:t>
            </a:r>
          </a:p>
          <a:p>
            <a:pPr lvl="1"/>
            <a:r>
              <a:rPr lang="en-US" dirty="0" smtClean="0"/>
              <a:t>Ex. Android phone not as important as “mobile” app</a:t>
            </a:r>
          </a:p>
          <a:p>
            <a:r>
              <a:rPr lang="en-US" dirty="0" smtClean="0"/>
              <a:t>A design is a </a:t>
            </a:r>
            <a:r>
              <a:rPr lang="en-US" i="1" dirty="0" smtClean="0"/>
              <a:t>simplified</a:t>
            </a:r>
            <a:r>
              <a:rPr lang="en-US" dirty="0" smtClean="0"/>
              <a:t> representation </a:t>
            </a:r>
            <a:br>
              <a:rPr lang="en-US" dirty="0" smtClean="0"/>
            </a:br>
            <a:r>
              <a:rPr lang="en-US" dirty="0" smtClean="0"/>
              <a:t>of the desired artifact</a:t>
            </a:r>
          </a:p>
          <a:p>
            <a:pPr lvl="1"/>
            <a:r>
              <a:rPr lang="en-US" dirty="0" smtClean="0"/>
              <a:t>Ex. text description of tasks</a:t>
            </a:r>
          </a:p>
          <a:p>
            <a:pPr lvl="1"/>
            <a:r>
              <a:rPr lang="en-US" dirty="0" smtClean="0"/>
              <a:t>Ex. screen sketches or storyboards</a:t>
            </a:r>
          </a:p>
          <a:p>
            <a:pPr lvl="1"/>
            <a:r>
              <a:rPr lang="en-US" dirty="0" smtClean="0"/>
              <a:t>Ex. flow diagrams / task structure</a:t>
            </a:r>
          </a:p>
          <a:p>
            <a:pPr lvl="1"/>
            <a:r>
              <a:rPr lang="en-US" dirty="0" smtClean="0"/>
              <a:t>Ex. interactive prototypes</a:t>
            </a:r>
          </a:p>
          <a:p>
            <a:pPr lvl="1"/>
            <a:r>
              <a:rPr lang="en-US" dirty="0" smtClean="0"/>
              <a:t>Can share with team</a:t>
            </a:r>
          </a:p>
        </p:txBody>
      </p:sp>
      <p:sp>
        <p:nvSpPr>
          <p:cNvPr id="225284" name="Text Box 4"/>
          <p:cNvSpPr txBox="1">
            <a:spLocks noChangeArrowheads="1"/>
          </p:cNvSpPr>
          <p:nvPr/>
        </p:nvSpPr>
        <p:spPr bwMode="auto">
          <a:xfrm>
            <a:off x="6400800" y="3843944"/>
            <a:ext cx="2667000" cy="2937856"/>
          </a:xfrm>
          <a:prstGeom prst="rect">
            <a:avLst/>
          </a:prstGeom>
          <a:solidFill>
            <a:srgbClr val="C0C0C0"/>
          </a:solidFill>
          <a:ln w="12700">
            <a:solidFill>
              <a:srgbClr val="80808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nSpc>
                <a:spcPts val="600"/>
              </a:lnSpc>
              <a:spcBef>
                <a:spcPct val="50000"/>
              </a:spcBef>
            </a:pPr>
            <a:endParaRPr lang="en-US" sz="1400" b="1" dirty="0">
              <a:solidFill>
                <a:schemeClr val="tx2"/>
              </a:solidFill>
              <a:latin typeface="+mj-lt"/>
            </a:endParaRPr>
          </a:p>
          <a:p>
            <a:pPr>
              <a:lnSpc>
                <a:spcPts val="600"/>
              </a:lnSpc>
              <a:spcBef>
                <a:spcPct val="50000"/>
              </a:spcBef>
            </a:pPr>
            <a:r>
              <a:rPr lang="en-US" sz="1600" b="1" dirty="0">
                <a:solidFill>
                  <a:schemeClr val="tx2"/>
                </a:solidFill>
                <a:latin typeface="+mj-lt"/>
              </a:rPr>
              <a:t>Write essay</a:t>
            </a:r>
            <a:endParaRPr lang="en-US" sz="1600" dirty="0">
              <a:solidFill>
                <a:schemeClr val="tx2"/>
              </a:solidFill>
              <a:latin typeface="+mj-lt"/>
            </a:endParaRPr>
          </a:p>
          <a:p>
            <a:pPr>
              <a:lnSpc>
                <a:spcPts val="600"/>
              </a:lnSpc>
              <a:spcBef>
                <a:spcPct val="50000"/>
              </a:spcBef>
            </a:pPr>
            <a:r>
              <a:rPr lang="en-US" sz="1600" dirty="0">
                <a:solidFill>
                  <a:schemeClr val="tx2"/>
                </a:solidFill>
                <a:latin typeface="+mj-lt"/>
              </a:rPr>
              <a:t>   start word processor</a:t>
            </a:r>
          </a:p>
          <a:p>
            <a:pPr>
              <a:lnSpc>
                <a:spcPts val="600"/>
              </a:lnSpc>
              <a:spcBef>
                <a:spcPct val="50000"/>
              </a:spcBef>
            </a:pPr>
            <a:r>
              <a:rPr lang="en-US" sz="1600" dirty="0">
                <a:solidFill>
                  <a:schemeClr val="tx2"/>
                </a:solidFill>
                <a:latin typeface="+mj-lt"/>
              </a:rPr>
              <a:t>   write outline</a:t>
            </a:r>
          </a:p>
          <a:p>
            <a:pPr>
              <a:lnSpc>
                <a:spcPts val="600"/>
              </a:lnSpc>
              <a:spcBef>
                <a:spcPct val="50000"/>
              </a:spcBef>
            </a:pPr>
            <a:r>
              <a:rPr lang="en-US" sz="1600" dirty="0">
                <a:solidFill>
                  <a:schemeClr val="tx2"/>
                </a:solidFill>
                <a:latin typeface="+mj-lt"/>
              </a:rPr>
              <a:t>   fill out outline</a:t>
            </a:r>
          </a:p>
          <a:p>
            <a:pPr>
              <a:lnSpc>
                <a:spcPts val="600"/>
              </a:lnSpc>
              <a:spcBef>
                <a:spcPct val="50000"/>
              </a:spcBef>
            </a:pPr>
            <a:r>
              <a:rPr lang="en-US" sz="1600" b="1" dirty="0">
                <a:solidFill>
                  <a:schemeClr val="tx2"/>
                </a:solidFill>
                <a:latin typeface="+mj-lt"/>
              </a:rPr>
              <a:t>Start word processor</a:t>
            </a:r>
            <a:endParaRPr lang="en-US" sz="1600" dirty="0">
              <a:solidFill>
                <a:schemeClr val="tx2"/>
              </a:solidFill>
              <a:latin typeface="+mj-lt"/>
            </a:endParaRPr>
          </a:p>
          <a:p>
            <a:pPr>
              <a:lnSpc>
                <a:spcPts val="600"/>
              </a:lnSpc>
              <a:spcBef>
                <a:spcPct val="50000"/>
              </a:spcBef>
            </a:pPr>
            <a:r>
              <a:rPr lang="en-US" sz="1600" dirty="0">
                <a:solidFill>
                  <a:schemeClr val="tx2"/>
                </a:solidFill>
                <a:latin typeface="+mj-lt"/>
              </a:rPr>
              <a:t>   find word processor icon</a:t>
            </a:r>
          </a:p>
          <a:p>
            <a:pPr>
              <a:lnSpc>
                <a:spcPts val="600"/>
              </a:lnSpc>
              <a:spcBef>
                <a:spcPct val="50000"/>
              </a:spcBef>
            </a:pPr>
            <a:r>
              <a:rPr lang="en-US" sz="1600" dirty="0">
                <a:solidFill>
                  <a:schemeClr val="tx2"/>
                </a:solidFill>
                <a:latin typeface="+mj-lt"/>
              </a:rPr>
              <a:t>   double click on icon</a:t>
            </a:r>
          </a:p>
          <a:p>
            <a:pPr>
              <a:lnSpc>
                <a:spcPts val="600"/>
              </a:lnSpc>
              <a:spcBef>
                <a:spcPct val="50000"/>
              </a:spcBef>
            </a:pPr>
            <a:r>
              <a:rPr lang="en-US" sz="1600" b="1" dirty="0">
                <a:solidFill>
                  <a:schemeClr val="tx2"/>
                </a:solidFill>
                <a:latin typeface="+mj-lt"/>
              </a:rPr>
              <a:t>Write outline</a:t>
            </a:r>
            <a:endParaRPr lang="en-US" sz="1600" dirty="0">
              <a:solidFill>
                <a:schemeClr val="tx2"/>
              </a:solidFill>
              <a:latin typeface="+mj-lt"/>
            </a:endParaRPr>
          </a:p>
          <a:p>
            <a:pPr>
              <a:lnSpc>
                <a:spcPts val="600"/>
              </a:lnSpc>
              <a:spcBef>
                <a:spcPct val="50000"/>
              </a:spcBef>
            </a:pPr>
            <a:r>
              <a:rPr lang="en-US" sz="1600" dirty="0">
                <a:solidFill>
                  <a:schemeClr val="tx2"/>
                </a:solidFill>
                <a:latin typeface="+mj-lt"/>
              </a:rPr>
              <a:t>   write down high-level ideas</a:t>
            </a:r>
            <a:endParaRPr lang="en-US" sz="1400" dirty="0">
              <a:latin typeface="+mj-lt"/>
            </a:endParaRPr>
          </a:p>
          <a:p>
            <a:pPr algn="ctr">
              <a:lnSpc>
                <a:spcPts val="600"/>
              </a:lnSpc>
              <a:spcBef>
                <a:spcPct val="50000"/>
              </a:spcBef>
            </a:pPr>
            <a:r>
              <a:rPr lang="en-US" sz="1600" b="1" dirty="0">
                <a:latin typeface="+mj-lt"/>
              </a:rPr>
              <a:t>.</a:t>
            </a:r>
          </a:p>
          <a:p>
            <a:pPr algn="ctr">
              <a:lnSpc>
                <a:spcPts val="600"/>
              </a:lnSpc>
              <a:spcBef>
                <a:spcPct val="50000"/>
              </a:spcBef>
            </a:pPr>
            <a:r>
              <a:rPr lang="en-US" sz="1600" b="1" dirty="0">
                <a:latin typeface="+mj-lt"/>
              </a:rPr>
              <a:t>.</a:t>
            </a:r>
          </a:p>
          <a:p>
            <a:pPr algn="ctr">
              <a:lnSpc>
                <a:spcPts val="600"/>
              </a:lnSpc>
              <a:spcBef>
                <a:spcPct val="50000"/>
              </a:spcBef>
            </a:pPr>
            <a:r>
              <a:rPr lang="en-US" sz="1600" b="1" dirty="0">
                <a:latin typeface="+mj-lt"/>
              </a:rPr>
              <a:t>.</a:t>
            </a:r>
            <a:endParaRPr lang="en-US" sz="1200" dirty="0">
              <a:latin typeface="+mj-lt"/>
            </a:endParaRPr>
          </a:p>
          <a:p>
            <a:pPr>
              <a:lnSpc>
                <a:spcPts val="600"/>
              </a:lnSpc>
              <a:spcBef>
                <a:spcPct val="50000"/>
              </a:spcBef>
            </a:pPr>
            <a:endParaRPr lang="en-US" sz="2800" dirty="0">
              <a:latin typeface="+mj-lt"/>
            </a:endParaRPr>
          </a:p>
        </p:txBody>
      </p:sp>
    </p:spTree>
    <p:extLst>
      <p:ext uri="{BB962C8B-B14F-4D97-AF65-F5344CB8AC3E}">
        <p14:creationId xmlns:p14="http://schemas.microsoft.com/office/powerpoint/2010/main" val="2779955076"/>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25283">
                                            <p:txEl>
                                              <p:pRg st="3" end="3"/>
                                            </p:txEl>
                                          </p:spTgt>
                                        </p:tgtEl>
                                        <p:attrNameLst>
                                          <p:attrName>style.visibility</p:attrName>
                                        </p:attrNameLst>
                                      </p:cBhvr>
                                      <p:to>
                                        <p:strVal val="visible"/>
                                      </p:to>
                                    </p:set>
                                    <p:animEffect transition="in" filter="dissolve">
                                      <p:cBhvr>
                                        <p:cTn id="7" dur="500"/>
                                        <p:tgtEl>
                                          <p:spTgt spid="225283">
                                            <p:txEl>
                                              <p:pRg st="3" end="3"/>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225283">
                                            <p:txEl>
                                              <p:pRg st="4" end="4"/>
                                            </p:txEl>
                                          </p:spTgt>
                                        </p:tgtEl>
                                        <p:attrNameLst>
                                          <p:attrName>style.visibility</p:attrName>
                                        </p:attrNameLst>
                                      </p:cBhvr>
                                      <p:to>
                                        <p:strVal val="visible"/>
                                      </p:to>
                                    </p:set>
                                    <p:animEffect transition="in" filter="dissolve">
                                      <p:cBhvr>
                                        <p:cTn id="10" dur="500"/>
                                        <p:tgtEl>
                                          <p:spTgt spid="225283">
                                            <p:txEl>
                                              <p:pRg st="4" end="4"/>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225283">
                                            <p:txEl>
                                              <p:pRg st="5" end="5"/>
                                            </p:txEl>
                                          </p:spTgt>
                                        </p:tgtEl>
                                        <p:attrNameLst>
                                          <p:attrName>style.visibility</p:attrName>
                                        </p:attrNameLst>
                                      </p:cBhvr>
                                      <p:to>
                                        <p:strVal val="visible"/>
                                      </p:to>
                                    </p:set>
                                    <p:animEffect transition="in" filter="dissolve">
                                      <p:cBhvr>
                                        <p:cTn id="13" dur="500"/>
                                        <p:tgtEl>
                                          <p:spTgt spid="225283">
                                            <p:txEl>
                                              <p:pRg st="5" end="5"/>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225283">
                                            <p:txEl>
                                              <p:pRg st="6" end="6"/>
                                            </p:txEl>
                                          </p:spTgt>
                                        </p:tgtEl>
                                        <p:attrNameLst>
                                          <p:attrName>style.visibility</p:attrName>
                                        </p:attrNameLst>
                                      </p:cBhvr>
                                      <p:to>
                                        <p:strVal val="visible"/>
                                      </p:to>
                                    </p:set>
                                    <p:animEffect transition="in" filter="dissolve">
                                      <p:cBhvr>
                                        <p:cTn id="16" dur="500"/>
                                        <p:tgtEl>
                                          <p:spTgt spid="225283">
                                            <p:txEl>
                                              <p:pRg st="6" end="6"/>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225283">
                                            <p:txEl>
                                              <p:pRg st="7" end="7"/>
                                            </p:txEl>
                                          </p:spTgt>
                                        </p:tgtEl>
                                        <p:attrNameLst>
                                          <p:attrName>style.visibility</p:attrName>
                                        </p:attrNameLst>
                                      </p:cBhvr>
                                      <p:to>
                                        <p:strVal val="visible"/>
                                      </p:to>
                                    </p:set>
                                    <p:animEffect transition="in" filter="dissolve">
                                      <p:cBhvr>
                                        <p:cTn id="19" dur="500"/>
                                        <p:tgtEl>
                                          <p:spTgt spid="225283">
                                            <p:txEl>
                                              <p:pRg st="7" end="7"/>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225283">
                                            <p:txEl>
                                              <p:pRg st="8" end="8"/>
                                            </p:txEl>
                                          </p:spTgt>
                                        </p:tgtEl>
                                        <p:attrNameLst>
                                          <p:attrName>style.visibility</p:attrName>
                                        </p:attrNameLst>
                                      </p:cBhvr>
                                      <p:to>
                                        <p:strVal val="visible"/>
                                      </p:to>
                                    </p:set>
                                    <p:animEffect transition="in" filter="dissolve">
                                      <p:cBhvr>
                                        <p:cTn id="22" dur="500"/>
                                        <p:tgtEl>
                                          <p:spTgt spid="225283">
                                            <p:txEl>
                                              <p:pRg st="8" end="8"/>
                                            </p:txEl>
                                          </p:spTgt>
                                        </p:tgtEl>
                                      </p:cBhvr>
                                    </p:animEffect>
                                  </p:childTnLst>
                                </p:cTn>
                              </p:par>
                              <p:par>
                                <p:cTn id="23" presetID="9" presetClass="entr" presetSubtype="0" fill="hold" grpId="0" nodeType="withEffect">
                                  <p:stCondLst>
                                    <p:cond delay="0"/>
                                  </p:stCondLst>
                                  <p:childTnLst>
                                    <p:set>
                                      <p:cBhvr>
                                        <p:cTn id="24" dur="1" fill="hold">
                                          <p:stCondLst>
                                            <p:cond delay="0"/>
                                          </p:stCondLst>
                                        </p:cTn>
                                        <p:tgtEl>
                                          <p:spTgt spid="225284"/>
                                        </p:tgtEl>
                                        <p:attrNameLst>
                                          <p:attrName>style.visibility</p:attrName>
                                        </p:attrNameLst>
                                      </p:cBhvr>
                                      <p:to>
                                        <p:strVal val="visible"/>
                                      </p:to>
                                    </p:set>
                                    <p:animEffect transition="in" filter="dissolve">
                                      <p:cBhvr>
                                        <p:cTn id="25" dur="500"/>
                                        <p:tgtEl>
                                          <p:spTgt spid="22528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5284" grpId="0" animBg="1" autoUpdateAnimBg="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Rectangle 2"/>
          <p:cNvSpPr>
            <a:spLocks noGrp="1"/>
          </p:cNvSpPr>
          <p:nvPr>
            <p:ph type="title"/>
          </p:nvPr>
        </p:nvSpPr>
        <p:spPr/>
        <p:txBody>
          <a:bodyPr/>
          <a:lstStyle/>
          <a:p>
            <a:r>
              <a:rPr lang="en-US" dirty="0" smtClean="0"/>
              <a:t>Design Representations</a:t>
            </a:r>
          </a:p>
        </p:txBody>
      </p:sp>
      <p:sp>
        <p:nvSpPr>
          <p:cNvPr id="227331" name="Text Box 3"/>
          <p:cNvSpPr txBox="1">
            <a:spLocks noChangeArrowheads="1"/>
          </p:cNvSpPr>
          <p:nvPr/>
        </p:nvSpPr>
        <p:spPr bwMode="auto">
          <a:xfrm>
            <a:off x="1423364" y="990600"/>
            <a:ext cx="1409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latin typeface="+mj-lt"/>
              </a:rPr>
              <a:t>Site Maps</a:t>
            </a:r>
          </a:p>
        </p:txBody>
      </p:sp>
      <p:sp>
        <p:nvSpPr>
          <p:cNvPr id="227332" name="Text Box 4"/>
          <p:cNvSpPr txBox="1">
            <a:spLocks noChangeArrowheads="1"/>
          </p:cNvSpPr>
          <p:nvPr/>
        </p:nvSpPr>
        <p:spPr bwMode="auto">
          <a:xfrm>
            <a:off x="5797622" y="990600"/>
            <a:ext cx="16921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latin typeface="+mj-lt"/>
              </a:rPr>
              <a:t>Storyboards</a:t>
            </a:r>
          </a:p>
        </p:txBody>
      </p:sp>
      <p:sp>
        <p:nvSpPr>
          <p:cNvPr id="227333" name="Text Box 5"/>
          <p:cNvSpPr txBox="1">
            <a:spLocks noChangeArrowheads="1"/>
          </p:cNvSpPr>
          <p:nvPr/>
        </p:nvSpPr>
        <p:spPr bwMode="auto">
          <a:xfrm>
            <a:off x="1560471" y="3657600"/>
            <a:ext cx="158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latin typeface="+mj-lt"/>
              </a:rPr>
              <a:t>Schematics</a:t>
            </a:r>
          </a:p>
        </p:txBody>
      </p:sp>
      <p:sp>
        <p:nvSpPr>
          <p:cNvPr id="227334" name="Text Box 6"/>
          <p:cNvSpPr txBox="1">
            <a:spLocks noChangeArrowheads="1"/>
          </p:cNvSpPr>
          <p:nvPr/>
        </p:nvSpPr>
        <p:spPr bwMode="auto">
          <a:xfrm>
            <a:off x="5802387" y="3657600"/>
            <a:ext cx="1415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a:latin typeface="+mj-lt"/>
              </a:rPr>
              <a:t>Mock-ups</a:t>
            </a:r>
          </a:p>
        </p:txBody>
      </p:sp>
      <p:pic>
        <p:nvPicPr>
          <p:cNvPr id="227335" name="Picture 7" descr="sitemap-fake-top-part-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412875"/>
            <a:ext cx="3335338" cy="22240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227336" name="Picture 8" descr="storyboard-rework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1371600"/>
            <a:ext cx="2546350" cy="2254250"/>
          </a:xfrm>
          <a:prstGeom prst="rect">
            <a:avLst/>
          </a:prstGeom>
          <a:noFill/>
          <a:extLst>
            <a:ext uri="{909E8E84-426E-40DD-AFC4-6F175D3DCCD1}">
              <a14:hiddenFill xmlns:a14="http://schemas.microsoft.com/office/drawing/2010/main">
                <a:solidFill>
                  <a:srgbClr val="FFFFFF"/>
                </a:solidFill>
              </a14:hiddenFill>
            </a:ext>
          </a:extLst>
        </p:spPr>
      </p:pic>
      <p:pic>
        <p:nvPicPr>
          <p:cNvPr id="227337" name="Picture 9" descr="fake-schematic"/>
          <p:cNvPicPr>
            <a:picLocks noChangeAspect="1" noChangeArrowheads="1"/>
          </p:cNvPicPr>
          <p:nvPr/>
        </p:nvPicPr>
        <p:blipFill>
          <a:blip r:embed="rId5">
            <a:extLst>
              <a:ext uri="{28A0092B-C50C-407E-A947-70E740481C1C}">
                <a14:useLocalDpi xmlns:a14="http://schemas.microsoft.com/office/drawing/2010/main" val="0"/>
              </a:ext>
            </a:extLst>
          </a:blip>
          <a:srcRect l="3000" t="3696" r="2666" b="3696"/>
          <a:stretch>
            <a:fillRect/>
          </a:stretch>
        </p:blipFill>
        <p:spPr bwMode="auto">
          <a:xfrm>
            <a:off x="935038" y="4065588"/>
            <a:ext cx="2395537" cy="2752725"/>
          </a:xfrm>
          <a:prstGeom prst="rect">
            <a:avLst/>
          </a:prstGeom>
          <a:noFill/>
          <a:extLst>
            <a:ext uri="{909E8E84-426E-40DD-AFC4-6F175D3DCCD1}">
              <a14:hiddenFill xmlns:a14="http://schemas.microsoft.com/office/drawing/2010/main">
                <a:solidFill>
                  <a:srgbClr val="FFFFFF"/>
                </a:solidFill>
              </a14:hiddenFill>
            </a:ext>
          </a:extLst>
        </p:spPr>
      </p:pic>
      <p:pic>
        <p:nvPicPr>
          <p:cNvPr id="227338" name="Picture 10" descr="cvu-mocku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19600" y="4064000"/>
            <a:ext cx="4460875" cy="2743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7821556"/>
      </p:ext>
    </p:extLst>
  </p:cSld>
  <p:clrMapOvr>
    <a:masterClrMapping/>
  </p:clrMapOvr>
  <p:transition>
    <p:strips/>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29379" name="Rectangle 3"/>
          <p:cNvSpPr>
            <a:spLocks noGrp="1"/>
          </p:cNvSpPr>
          <p:nvPr>
            <p:ph type="body" idx="1"/>
          </p:nvPr>
        </p:nvSpPr>
        <p:spPr/>
        <p:txBody>
          <a:bodyPr/>
          <a:lstStyle/>
          <a:p>
            <a:r>
              <a:rPr lang="en-US" dirty="0" smtClean="0"/>
              <a:t>Want to make sure we make progress in UX</a:t>
            </a:r>
          </a:p>
          <a:p>
            <a:pPr lvl="1"/>
            <a:r>
              <a:rPr lang="en-US" dirty="0" smtClean="0"/>
              <a:t>Can do this by setting and measuring goals</a:t>
            </a:r>
          </a:p>
          <a:p>
            <a:r>
              <a:rPr lang="en-US" dirty="0" smtClean="0"/>
              <a:t>According to the ISO:</a:t>
            </a:r>
          </a:p>
          <a:p>
            <a:pPr lvl="1"/>
            <a:r>
              <a:rPr lang="en-US" dirty="0" smtClean="0"/>
              <a:t>The </a:t>
            </a:r>
            <a:r>
              <a:rPr lang="en-US" i="1" dirty="0" smtClean="0"/>
              <a:t>effectiveness</a:t>
            </a:r>
            <a:r>
              <a:rPr lang="en-US" dirty="0" smtClean="0"/>
              <a:t>, </a:t>
            </a:r>
            <a:r>
              <a:rPr lang="en-US" i="1" dirty="0" smtClean="0"/>
              <a:t>efficiency</a:t>
            </a:r>
            <a:r>
              <a:rPr lang="en-US" dirty="0" smtClean="0"/>
              <a:t>, and </a:t>
            </a:r>
            <a:r>
              <a:rPr lang="en-US" i="1" dirty="0" smtClean="0"/>
              <a:t>satisfaction</a:t>
            </a:r>
            <a:r>
              <a:rPr lang="en-US" dirty="0" smtClean="0"/>
              <a:t> with which specified users achieve specified goals in particular environments</a:t>
            </a:r>
          </a:p>
          <a:p>
            <a:r>
              <a:rPr lang="en-US" dirty="0" smtClean="0"/>
              <a:t>This does not mean you have to create boring designs or only for novices </a:t>
            </a:r>
          </a:p>
          <a:p>
            <a:pPr lvl="1"/>
            <a:r>
              <a:rPr lang="en-US" i="1" dirty="0" smtClean="0"/>
              <a:t>It all depends on your goals</a:t>
            </a:r>
            <a:endParaRPr lang="en-US" dirty="0" smtClean="0"/>
          </a:p>
        </p:txBody>
      </p:sp>
      <p:pic>
        <p:nvPicPr>
          <p:cNvPr id="229380" name="Picture 4" descr="Welcome to IS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0" y="5635625"/>
            <a:ext cx="2971800" cy="114617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t>Usability </a:t>
            </a:r>
            <a:r>
              <a:rPr lang="en-US" dirty="0" smtClean="0"/>
              <a:t>Goals</a:t>
            </a:r>
            <a:endParaRPr lang="en-US" dirty="0"/>
          </a:p>
        </p:txBody>
      </p:sp>
    </p:spTree>
    <p:extLst>
      <p:ext uri="{BB962C8B-B14F-4D97-AF65-F5344CB8AC3E}">
        <p14:creationId xmlns:p14="http://schemas.microsoft.com/office/powerpoint/2010/main" val="849098421"/>
      </p:ext>
    </p:extLst>
  </p:cSld>
  <p:clrMapOvr>
    <a:masterClrMapping/>
  </p:clrMapOvr>
  <p:transition>
    <p:strips/>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0994" name="Rectangle 2"/>
          <p:cNvSpPr>
            <a:spLocks noGrp="1"/>
          </p:cNvSpPr>
          <p:nvPr>
            <p:ph type="title"/>
          </p:nvPr>
        </p:nvSpPr>
        <p:spPr/>
        <p:txBody>
          <a:bodyPr/>
          <a:lstStyle/>
          <a:p>
            <a:r>
              <a:rPr lang="en-US" smtClean="0"/>
              <a:t>Example Usability Goals?</a:t>
            </a:r>
          </a:p>
        </p:txBody>
      </p:sp>
      <p:sp>
        <p:nvSpPr>
          <p:cNvPr id="340995" name="Rectangle 3"/>
          <p:cNvSpPr>
            <a:spLocks noGrp="1"/>
          </p:cNvSpPr>
          <p:nvPr>
            <p:ph type="body" idx="1"/>
          </p:nvPr>
        </p:nvSpPr>
        <p:spPr>
          <a:xfrm>
            <a:off x="609600" y="1600200"/>
            <a:ext cx="8534400" cy="4525963"/>
          </a:xfrm>
        </p:spPr>
        <p:txBody>
          <a:bodyPr/>
          <a:lstStyle/>
          <a:p>
            <a:r>
              <a:rPr lang="en-US" dirty="0" smtClean="0"/>
              <a:t>Time on task</a:t>
            </a:r>
          </a:p>
          <a:p>
            <a:r>
              <a:rPr lang="en-US" dirty="0" smtClean="0"/>
              <a:t>Able to accomplish tasks</a:t>
            </a:r>
          </a:p>
          <a:p>
            <a:r>
              <a:rPr lang="en-US" dirty="0" smtClean="0"/>
              <a:t>Stuck or not (critical incidents)</a:t>
            </a:r>
          </a:p>
          <a:p>
            <a:r>
              <a:rPr lang="en-US" dirty="0" smtClean="0"/>
              <a:t>Want to use later</a:t>
            </a:r>
          </a:p>
          <a:p>
            <a:r>
              <a:rPr lang="en-US" dirty="0" smtClean="0"/>
              <a:t>Accuracy / context specific</a:t>
            </a:r>
          </a:p>
          <a:p>
            <a:r>
              <a:rPr lang="en-US" dirty="0" smtClean="0"/>
              <a:t>Replicable / do the tasks consistently</a:t>
            </a:r>
          </a:p>
          <a:p>
            <a:r>
              <a:rPr lang="en-US" dirty="0" smtClean="0"/>
              <a:t>Learnable</a:t>
            </a:r>
          </a:p>
          <a:p>
            <a:r>
              <a:rPr lang="en-US" dirty="0" smtClean="0"/>
              <a:t>Explain </a:t>
            </a:r>
            <a:r>
              <a:rPr lang="en-US" smtClean="0"/>
              <a:t>to others</a:t>
            </a:r>
            <a:endParaRPr lang="en-US" dirty="0" smtClean="0"/>
          </a:p>
        </p:txBody>
      </p:sp>
      <p:sp>
        <p:nvSpPr>
          <p:cNvPr id="4" name="Rectangle 3"/>
          <p:cNvSpPr/>
          <p:nvPr/>
        </p:nvSpPr>
        <p:spPr>
          <a:xfrm>
            <a:off x="-2209800" y="1371600"/>
            <a:ext cx="1905000" cy="2971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Clear this slide</a:t>
            </a:r>
            <a:endParaRPr lang="en-US" dirty="0"/>
          </a:p>
        </p:txBody>
      </p:sp>
    </p:spTree>
    <p:extLst>
      <p:ext uri="{BB962C8B-B14F-4D97-AF65-F5344CB8AC3E}">
        <p14:creationId xmlns:p14="http://schemas.microsoft.com/office/powerpoint/2010/main" val="413174326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Why is Good Design Important?</a:t>
            </a:r>
          </a:p>
        </p:txBody>
      </p:sp>
      <p:sp>
        <p:nvSpPr>
          <p:cNvPr id="149507" name="Rectangle 3"/>
          <p:cNvSpPr>
            <a:spLocks noGrp="1"/>
          </p:cNvSpPr>
          <p:nvPr>
            <p:ph type="body" idx="4294967295"/>
          </p:nvPr>
        </p:nvSpPr>
        <p:spPr>
          <a:xfrm>
            <a:off x="457200" y="1557338"/>
            <a:ext cx="8458200" cy="5072062"/>
          </a:xfrm>
        </p:spPr>
        <p:txBody>
          <a:bodyPr/>
          <a:lstStyle/>
          <a:p>
            <a:r>
              <a:rPr lang="en-US" sz="3000" dirty="0" smtClean="0">
                <a:cs typeface="Verdana" pitchFamily="34" charset="0"/>
              </a:rPr>
              <a:t>Major part of work for systems</a:t>
            </a:r>
          </a:p>
          <a:p>
            <a:pPr lvl="1"/>
            <a:r>
              <a:rPr lang="en-US" sz="2600" dirty="0" smtClean="0">
                <a:cs typeface="Verdana" pitchFamily="34" charset="0"/>
              </a:rPr>
              <a:t>~50% implementation</a:t>
            </a:r>
          </a:p>
          <a:p>
            <a:r>
              <a:rPr lang="en-US" sz="3000" dirty="0" smtClean="0">
                <a:cs typeface="Verdana" pitchFamily="34" charset="0"/>
              </a:rPr>
              <a:t>Bad user interfaces cost:</a:t>
            </a:r>
          </a:p>
          <a:p>
            <a:pPr lvl="1"/>
            <a:r>
              <a:rPr lang="en-US" sz="2600" dirty="0" smtClean="0">
                <a:cs typeface="Verdana" pitchFamily="34" charset="0"/>
              </a:rPr>
              <a:t>Money (rework, helpdesk)</a:t>
            </a:r>
          </a:p>
          <a:p>
            <a:pPr lvl="1"/>
            <a:r>
              <a:rPr lang="en-US" sz="2600" dirty="0" smtClean="0">
                <a:cs typeface="Verdana" pitchFamily="34" charset="0"/>
              </a:rPr>
              <a:t>Reputation of organization </a:t>
            </a:r>
            <a:br>
              <a:rPr lang="en-US" sz="2600" dirty="0" smtClean="0">
                <a:cs typeface="Verdana" pitchFamily="34" charset="0"/>
              </a:rPr>
            </a:br>
            <a:r>
              <a:rPr lang="en-US" sz="2600" dirty="0" smtClean="0">
                <a:cs typeface="Verdana" pitchFamily="34" charset="0"/>
              </a:rPr>
              <a:t>(e.g., brand loyalty, trust)</a:t>
            </a:r>
          </a:p>
          <a:p>
            <a:pPr lvl="1"/>
            <a:r>
              <a:rPr lang="en-US" sz="2600" dirty="0" smtClean="0">
                <a:cs typeface="Verdana" pitchFamily="34" charset="0"/>
              </a:rPr>
              <a:t>Time (wasted effort, wasted energy)</a:t>
            </a:r>
          </a:p>
          <a:p>
            <a:pPr lvl="1"/>
            <a:r>
              <a:rPr lang="en-US" sz="2600" b="1" dirty="0" smtClean="0">
                <a:cs typeface="Verdana" pitchFamily="34" charset="0"/>
              </a:rPr>
              <a:t>Security (Congressional file server)</a:t>
            </a:r>
          </a:p>
          <a:p>
            <a:pPr lvl="1"/>
            <a:r>
              <a:rPr lang="en-US" sz="2600" dirty="0" smtClean="0">
                <a:cs typeface="Verdana" pitchFamily="34" charset="0"/>
              </a:rPr>
              <a:t>Lives (Therac-25)</a:t>
            </a:r>
          </a:p>
        </p:txBody>
      </p:sp>
      <p:pic>
        <p:nvPicPr>
          <p:cNvPr id="5124" name="Picture 4" descr="businessweekcantwor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18237" y="1142999"/>
            <a:ext cx="2773363" cy="38686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221415490"/>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149507">
                                            <p:txEl>
                                              <p:pRg st="2" end="2"/>
                                            </p:txEl>
                                          </p:spTgt>
                                        </p:tgtEl>
                                        <p:attrNameLst>
                                          <p:attrName>style.visibility</p:attrName>
                                        </p:attrNameLst>
                                      </p:cBhvr>
                                      <p:to>
                                        <p:strVal val="visible"/>
                                      </p:to>
                                    </p:set>
                                    <p:animEffect transition="in" filter="dissolve">
                                      <p:cBhvr>
                                        <p:cTn id="7" dur="500"/>
                                        <p:tgtEl>
                                          <p:spTgt spid="149507">
                                            <p:txEl>
                                              <p:pRg st="2" end="2"/>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149507">
                                            <p:txEl>
                                              <p:pRg st="3" end="3"/>
                                            </p:txEl>
                                          </p:spTgt>
                                        </p:tgtEl>
                                        <p:attrNameLst>
                                          <p:attrName>style.visibility</p:attrName>
                                        </p:attrNameLst>
                                      </p:cBhvr>
                                      <p:to>
                                        <p:strVal val="visible"/>
                                      </p:to>
                                    </p:set>
                                    <p:animEffect transition="in" filter="dissolve">
                                      <p:cBhvr>
                                        <p:cTn id="10" dur="500"/>
                                        <p:tgtEl>
                                          <p:spTgt spid="149507">
                                            <p:txEl>
                                              <p:pRg st="3" end="3"/>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149507">
                                            <p:txEl>
                                              <p:pRg st="4" end="4"/>
                                            </p:txEl>
                                          </p:spTgt>
                                        </p:tgtEl>
                                        <p:attrNameLst>
                                          <p:attrName>style.visibility</p:attrName>
                                        </p:attrNameLst>
                                      </p:cBhvr>
                                      <p:to>
                                        <p:strVal val="visible"/>
                                      </p:to>
                                    </p:set>
                                    <p:animEffect transition="in" filter="dissolve">
                                      <p:cBhvr>
                                        <p:cTn id="13" dur="500"/>
                                        <p:tgtEl>
                                          <p:spTgt spid="149507">
                                            <p:txEl>
                                              <p:pRg st="4" end="4"/>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149507">
                                            <p:txEl>
                                              <p:pRg st="5" end="5"/>
                                            </p:txEl>
                                          </p:spTgt>
                                        </p:tgtEl>
                                        <p:attrNameLst>
                                          <p:attrName>style.visibility</p:attrName>
                                        </p:attrNameLst>
                                      </p:cBhvr>
                                      <p:to>
                                        <p:strVal val="visible"/>
                                      </p:to>
                                    </p:set>
                                    <p:animEffect transition="in" filter="dissolve">
                                      <p:cBhvr>
                                        <p:cTn id="16" dur="500"/>
                                        <p:tgtEl>
                                          <p:spTgt spid="149507">
                                            <p:txEl>
                                              <p:pRg st="5" end="5"/>
                                            </p:txEl>
                                          </p:spTgt>
                                        </p:tgtEl>
                                      </p:cBhvr>
                                    </p:animEffect>
                                  </p:childTnLst>
                                </p:cTn>
                              </p:par>
                              <p:par>
                                <p:cTn id="17" presetID="9" presetClass="entr" presetSubtype="0" fill="hold" nodeType="withEffect">
                                  <p:stCondLst>
                                    <p:cond delay="0"/>
                                  </p:stCondLst>
                                  <p:childTnLst>
                                    <p:set>
                                      <p:cBhvr>
                                        <p:cTn id="18" dur="1" fill="hold">
                                          <p:stCondLst>
                                            <p:cond delay="0"/>
                                          </p:stCondLst>
                                        </p:cTn>
                                        <p:tgtEl>
                                          <p:spTgt spid="149507">
                                            <p:txEl>
                                              <p:pRg st="6" end="6"/>
                                            </p:txEl>
                                          </p:spTgt>
                                        </p:tgtEl>
                                        <p:attrNameLst>
                                          <p:attrName>style.visibility</p:attrName>
                                        </p:attrNameLst>
                                      </p:cBhvr>
                                      <p:to>
                                        <p:strVal val="visible"/>
                                      </p:to>
                                    </p:set>
                                    <p:animEffect transition="in" filter="dissolve">
                                      <p:cBhvr>
                                        <p:cTn id="19" dur="500"/>
                                        <p:tgtEl>
                                          <p:spTgt spid="149507">
                                            <p:txEl>
                                              <p:pRg st="6" end="6"/>
                                            </p:txEl>
                                          </p:spTgt>
                                        </p:tgtEl>
                                      </p:cBhvr>
                                    </p:animEffect>
                                  </p:childTnLst>
                                </p:cTn>
                              </p:par>
                              <p:par>
                                <p:cTn id="20" presetID="9" presetClass="entr" presetSubtype="0" fill="hold" nodeType="withEffect">
                                  <p:stCondLst>
                                    <p:cond delay="0"/>
                                  </p:stCondLst>
                                  <p:childTnLst>
                                    <p:set>
                                      <p:cBhvr>
                                        <p:cTn id="21" dur="1" fill="hold">
                                          <p:stCondLst>
                                            <p:cond delay="0"/>
                                          </p:stCondLst>
                                        </p:cTn>
                                        <p:tgtEl>
                                          <p:spTgt spid="149507">
                                            <p:txEl>
                                              <p:pRg st="7" end="7"/>
                                            </p:txEl>
                                          </p:spTgt>
                                        </p:tgtEl>
                                        <p:attrNameLst>
                                          <p:attrName>style.visibility</p:attrName>
                                        </p:attrNameLst>
                                      </p:cBhvr>
                                      <p:to>
                                        <p:strVal val="visible"/>
                                      </p:to>
                                    </p:set>
                                    <p:animEffect transition="in" filter="dissolve">
                                      <p:cBhvr>
                                        <p:cTn id="22" dur="500"/>
                                        <p:tgtEl>
                                          <p:spTgt spid="14950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33474" name="Rectangle 2"/>
          <p:cNvSpPr>
            <a:spLocks noGrp="1"/>
          </p:cNvSpPr>
          <p:nvPr>
            <p:ph type="title"/>
          </p:nvPr>
        </p:nvSpPr>
        <p:spPr/>
        <p:txBody>
          <a:bodyPr/>
          <a:lstStyle/>
          <a:p>
            <a:r>
              <a:rPr lang="en-US" dirty="0" smtClean="0"/>
              <a:t>Some Example Usability Goals </a:t>
            </a:r>
            <a:r>
              <a:rPr lang="en-US" sz="3200" dirty="0" smtClean="0"/>
              <a:t>(1/2)</a:t>
            </a:r>
            <a:endParaRPr lang="en-US" dirty="0" smtClean="0"/>
          </a:p>
        </p:txBody>
      </p:sp>
      <p:sp>
        <p:nvSpPr>
          <p:cNvPr id="233475" name="Rectangle 3"/>
          <p:cNvSpPr>
            <a:spLocks noGrp="1"/>
          </p:cNvSpPr>
          <p:nvPr>
            <p:ph type="body" idx="1"/>
          </p:nvPr>
        </p:nvSpPr>
        <p:spPr>
          <a:xfrm>
            <a:off x="457200" y="1557338"/>
            <a:ext cx="8458200" cy="4995862"/>
          </a:xfrm>
        </p:spPr>
        <p:txBody>
          <a:bodyPr/>
          <a:lstStyle/>
          <a:p>
            <a:pPr>
              <a:lnSpc>
                <a:spcPct val="90000"/>
              </a:lnSpc>
            </a:pPr>
            <a:r>
              <a:rPr lang="en-US" dirty="0" smtClean="0"/>
              <a:t>Learnable</a:t>
            </a:r>
          </a:p>
          <a:p>
            <a:pPr lvl="1">
              <a:lnSpc>
                <a:spcPct val="90000"/>
              </a:lnSpc>
            </a:pPr>
            <a:r>
              <a:rPr lang="en-US" dirty="0" smtClean="0"/>
              <a:t>Faster the 2nd time and so on</a:t>
            </a:r>
          </a:p>
          <a:p>
            <a:pPr>
              <a:lnSpc>
                <a:spcPct val="90000"/>
              </a:lnSpc>
            </a:pPr>
            <a:r>
              <a:rPr lang="en-US" dirty="0" smtClean="0"/>
              <a:t>Memorable</a:t>
            </a:r>
          </a:p>
          <a:p>
            <a:pPr lvl="1">
              <a:lnSpc>
                <a:spcPct val="90000"/>
              </a:lnSpc>
            </a:pPr>
            <a:r>
              <a:rPr lang="en-US" dirty="0" smtClean="0"/>
              <a:t>From session to session</a:t>
            </a:r>
          </a:p>
          <a:p>
            <a:pPr>
              <a:lnSpc>
                <a:spcPct val="90000"/>
              </a:lnSpc>
            </a:pPr>
            <a:r>
              <a:rPr lang="en-US" dirty="0" smtClean="0"/>
              <a:t>Flexible		</a:t>
            </a:r>
          </a:p>
          <a:p>
            <a:pPr lvl="1">
              <a:lnSpc>
                <a:spcPct val="90000"/>
              </a:lnSpc>
            </a:pPr>
            <a:r>
              <a:rPr lang="en-US" dirty="0" smtClean="0"/>
              <a:t>Multiple ways to accomplish tasks</a:t>
            </a:r>
          </a:p>
          <a:p>
            <a:pPr>
              <a:lnSpc>
                <a:spcPct val="90000"/>
              </a:lnSpc>
            </a:pPr>
            <a:r>
              <a:rPr lang="en-US" dirty="0" smtClean="0"/>
              <a:t>Efficient</a:t>
            </a:r>
          </a:p>
          <a:p>
            <a:pPr lvl="1">
              <a:lnSpc>
                <a:spcPct val="90000"/>
              </a:lnSpc>
            </a:pPr>
            <a:r>
              <a:rPr lang="en-US" dirty="0" smtClean="0"/>
              <a:t>Perform tasks quickly </a:t>
            </a:r>
          </a:p>
          <a:p>
            <a:r>
              <a:rPr lang="en-US" dirty="0"/>
              <a:t>Pleasing</a:t>
            </a:r>
          </a:p>
          <a:p>
            <a:pPr lvl="1"/>
            <a:r>
              <a:rPr lang="en-US" dirty="0"/>
              <a:t>High subjective satisfaction</a:t>
            </a:r>
          </a:p>
          <a:p>
            <a:pPr lvl="1">
              <a:lnSpc>
                <a:spcPct val="90000"/>
              </a:lnSpc>
            </a:pPr>
            <a:endParaRPr lang="en-US" dirty="0" smtClean="0"/>
          </a:p>
        </p:txBody>
      </p:sp>
    </p:spTree>
    <p:extLst>
      <p:ext uri="{BB962C8B-B14F-4D97-AF65-F5344CB8AC3E}">
        <p14:creationId xmlns:p14="http://schemas.microsoft.com/office/powerpoint/2010/main" val="3478043211"/>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250" name="Rectangle 2"/>
          <p:cNvSpPr>
            <a:spLocks noGrp="1"/>
          </p:cNvSpPr>
          <p:nvPr>
            <p:ph type="title"/>
          </p:nvPr>
        </p:nvSpPr>
        <p:spPr/>
        <p:txBody>
          <a:bodyPr/>
          <a:lstStyle/>
          <a:p>
            <a:r>
              <a:rPr lang="en-US" dirty="0"/>
              <a:t>Some Example </a:t>
            </a:r>
            <a:r>
              <a:rPr lang="en-US" dirty="0" smtClean="0"/>
              <a:t>Usability Goals </a:t>
            </a:r>
            <a:r>
              <a:rPr lang="en-US" sz="3200" dirty="0" smtClean="0"/>
              <a:t>(2/2)</a:t>
            </a:r>
            <a:endParaRPr lang="en-US" dirty="0" smtClean="0"/>
          </a:p>
        </p:txBody>
      </p:sp>
      <p:sp>
        <p:nvSpPr>
          <p:cNvPr id="2" name="Content Placeholder 1"/>
          <p:cNvSpPr>
            <a:spLocks noGrp="1"/>
          </p:cNvSpPr>
          <p:nvPr>
            <p:ph idx="1"/>
          </p:nvPr>
        </p:nvSpPr>
        <p:spPr/>
        <p:txBody>
          <a:bodyPr/>
          <a:lstStyle/>
          <a:p>
            <a:r>
              <a:rPr lang="en-US" dirty="0"/>
              <a:t>Robust</a:t>
            </a:r>
          </a:p>
          <a:p>
            <a:pPr lvl="1"/>
            <a:r>
              <a:rPr lang="en-US" dirty="0" smtClean="0"/>
              <a:t>Minimal </a:t>
            </a:r>
            <a:r>
              <a:rPr lang="en-US" dirty="0"/>
              <a:t>error rates</a:t>
            </a:r>
          </a:p>
          <a:p>
            <a:pPr lvl="1"/>
            <a:r>
              <a:rPr lang="en-US" dirty="0" smtClean="0"/>
              <a:t>Good </a:t>
            </a:r>
            <a:r>
              <a:rPr lang="en-US" dirty="0"/>
              <a:t>feedback so user can recover</a:t>
            </a:r>
          </a:p>
          <a:p>
            <a:r>
              <a:rPr lang="en-US" dirty="0" smtClean="0"/>
              <a:t>Out </a:t>
            </a:r>
            <a:r>
              <a:rPr lang="en-US" dirty="0"/>
              <a:t>of box experience</a:t>
            </a:r>
          </a:p>
          <a:p>
            <a:pPr lvl="1"/>
            <a:r>
              <a:rPr lang="en-US" dirty="0" smtClean="0"/>
              <a:t>First </a:t>
            </a:r>
            <a:r>
              <a:rPr lang="en-US" dirty="0"/>
              <a:t>time to “oh that’s cool</a:t>
            </a:r>
            <a:r>
              <a:rPr lang="en-US" dirty="0" smtClean="0"/>
              <a:t>” or being </a:t>
            </a:r>
            <a:r>
              <a:rPr lang="en-US" dirty="0"/>
              <a:t>productive</a:t>
            </a:r>
          </a:p>
          <a:p>
            <a:r>
              <a:rPr lang="en-US" dirty="0" smtClean="0"/>
              <a:t>Fun</a:t>
            </a:r>
          </a:p>
          <a:p>
            <a:pPr lvl="1"/>
            <a:endParaRPr lang="en-US" sz="1600" dirty="0"/>
          </a:p>
          <a:p>
            <a:r>
              <a:rPr lang="en-US" dirty="0" smtClean="0"/>
              <a:t>Again, note that usability goals depend on </a:t>
            </a:r>
            <a:br>
              <a:rPr lang="en-US" dirty="0" smtClean="0"/>
            </a:br>
            <a:r>
              <a:rPr lang="en-US" dirty="0" smtClean="0"/>
              <a:t>what you’re trying to accomplish</a:t>
            </a:r>
            <a:endParaRPr lang="en-US" dirty="0"/>
          </a:p>
          <a:p>
            <a:endParaRPr lang="en-US" dirty="0"/>
          </a:p>
        </p:txBody>
      </p:sp>
    </p:spTree>
    <p:extLst>
      <p:ext uri="{BB962C8B-B14F-4D97-AF65-F5344CB8AC3E}">
        <p14:creationId xmlns:p14="http://schemas.microsoft.com/office/powerpoint/2010/main" val="579211880"/>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9490" name="Rectangle 2"/>
          <p:cNvSpPr>
            <a:spLocks noGrp="1"/>
          </p:cNvSpPr>
          <p:nvPr>
            <p:ph type="title"/>
          </p:nvPr>
        </p:nvSpPr>
        <p:spPr/>
        <p:txBody>
          <a:bodyPr/>
          <a:lstStyle/>
          <a:p>
            <a:r>
              <a:rPr lang="en-US" dirty="0" smtClean="0"/>
              <a:t>How might you measure these example usability goals?</a:t>
            </a:r>
          </a:p>
        </p:txBody>
      </p:sp>
      <p:sp>
        <p:nvSpPr>
          <p:cNvPr id="319491" name="Rectangle 3"/>
          <p:cNvSpPr>
            <a:spLocks noGrp="1"/>
          </p:cNvSpPr>
          <p:nvPr>
            <p:ph type="body" idx="1"/>
          </p:nvPr>
        </p:nvSpPr>
        <p:spPr/>
        <p:txBody>
          <a:bodyPr/>
          <a:lstStyle/>
          <a:p>
            <a:r>
              <a:rPr lang="en-US" smtClean="0"/>
              <a:t>Learnability</a:t>
            </a:r>
          </a:p>
          <a:p>
            <a:r>
              <a:rPr lang="en-US" smtClean="0"/>
              <a:t>Memorability</a:t>
            </a:r>
          </a:p>
          <a:p>
            <a:r>
              <a:rPr lang="en-US" smtClean="0"/>
              <a:t>Flexibility</a:t>
            </a:r>
          </a:p>
          <a:p>
            <a:r>
              <a:rPr lang="en-US" smtClean="0"/>
              <a:t>Efficiency</a:t>
            </a:r>
          </a:p>
          <a:p>
            <a:r>
              <a:rPr lang="en-US" smtClean="0"/>
              <a:t>Robustness</a:t>
            </a:r>
          </a:p>
          <a:p>
            <a:r>
              <a:rPr lang="en-US" smtClean="0"/>
              <a:t>Pleasing</a:t>
            </a:r>
          </a:p>
          <a:p>
            <a:r>
              <a:rPr lang="en-US" smtClean="0"/>
              <a:t>Out of box experience</a:t>
            </a:r>
          </a:p>
          <a:p>
            <a:r>
              <a:rPr lang="en-US" smtClean="0"/>
              <a:t>Fun</a:t>
            </a:r>
          </a:p>
        </p:txBody>
      </p:sp>
    </p:spTree>
    <p:extLst>
      <p:ext uri="{BB962C8B-B14F-4D97-AF65-F5344CB8AC3E}">
        <p14:creationId xmlns:p14="http://schemas.microsoft.com/office/powerpoint/2010/main" val="1008822980"/>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6418" name="Rectangle 2"/>
          <p:cNvSpPr>
            <a:spLocks noGrp="1"/>
          </p:cNvSpPr>
          <p:nvPr>
            <p:ph type="title"/>
          </p:nvPr>
        </p:nvSpPr>
        <p:spPr/>
        <p:txBody>
          <a:bodyPr/>
          <a:lstStyle/>
          <a:p>
            <a:r>
              <a:rPr lang="en-US" dirty="0" smtClean="0"/>
              <a:t>Case Study: </a:t>
            </a:r>
            <a:br>
              <a:rPr lang="en-US" dirty="0" smtClean="0"/>
            </a:br>
            <a:r>
              <a:rPr lang="en-US" dirty="0" smtClean="0"/>
              <a:t>Game Testing for Fun in Halo 3</a:t>
            </a:r>
          </a:p>
        </p:txBody>
      </p:sp>
      <p:sp>
        <p:nvSpPr>
          <p:cNvPr id="316419" name="Rectangle 3"/>
          <p:cNvSpPr>
            <a:spLocks noGrp="1"/>
          </p:cNvSpPr>
          <p:nvPr>
            <p:ph type="body" idx="1"/>
          </p:nvPr>
        </p:nvSpPr>
        <p:spPr>
          <a:xfrm>
            <a:off x="762000" y="1557338"/>
            <a:ext cx="8153400" cy="4535487"/>
          </a:xfrm>
        </p:spPr>
        <p:txBody>
          <a:bodyPr/>
          <a:lstStyle/>
          <a:p>
            <a:r>
              <a:rPr lang="en-US" sz="2300" smtClean="0">
                <a:hlinkClick r:id="rId3"/>
              </a:rPr>
              <a:t>http://www.wired.com/gaming/virtualworlds/magazine/15-09/ff_halo</a:t>
            </a:r>
            <a:endParaRPr lang="en-US" sz="2300" smtClean="0"/>
          </a:p>
        </p:txBody>
      </p:sp>
      <p:pic>
        <p:nvPicPr>
          <p:cNvPr id="316420" name="Picture 4" descr="http://www.iact.ie/iopen24/images/content_images/xbox360.jpg"/>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590800" y="2819400"/>
            <a:ext cx="2389187" cy="2514600"/>
          </a:xfrm>
          <a:prstGeom prst="rect">
            <a:avLst/>
          </a:prstGeom>
          <a:noFill/>
          <a:extLst>
            <a:ext uri="{909E8E84-426E-40DD-AFC4-6F175D3DCCD1}">
              <a14:hiddenFill xmlns:a14="http://schemas.microsoft.com/office/drawing/2010/main">
                <a:solidFill>
                  <a:srgbClr val="FFFFFF"/>
                </a:solidFill>
              </a14:hiddenFill>
            </a:ext>
          </a:extLst>
        </p:spPr>
      </p:pic>
      <p:pic>
        <p:nvPicPr>
          <p:cNvPr id="316422" name="Picture 6" descr="campaig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6800" y="2486025"/>
            <a:ext cx="7620000" cy="42830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95569915"/>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1298" name="Rectangle 2"/>
          <p:cNvSpPr>
            <a:spLocks noGrp="1"/>
          </p:cNvSpPr>
          <p:nvPr>
            <p:ph type="title"/>
          </p:nvPr>
        </p:nvSpPr>
        <p:spPr/>
        <p:txBody>
          <a:bodyPr/>
          <a:lstStyle/>
          <a:p>
            <a:r>
              <a:rPr lang="en-US" dirty="0" smtClean="0"/>
              <a:t>Case Study: </a:t>
            </a:r>
            <a:br>
              <a:rPr lang="en-US" dirty="0" smtClean="0"/>
            </a:br>
            <a:r>
              <a:rPr lang="en-US" dirty="0" smtClean="0"/>
              <a:t>Game Testing for Fun in Halo 3</a:t>
            </a:r>
          </a:p>
        </p:txBody>
      </p:sp>
      <p:sp>
        <p:nvSpPr>
          <p:cNvPr id="311299" name="Rectangle 3"/>
          <p:cNvSpPr>
            <a:spLocks noGrp="1"/>
          </p:cNvSpPr>
          <p:nvPr>
            <p:ph type="body" idx="1"/>
          </p:nvPr>
        </p:nvSpPr>
        <p:spPr/>
        <p:txBody>
          <a:bodyPr/>
          <a:lstStyle/>
          <a:p>
            <a:pPr marL="0" indent="0">
              <a:lnSpc>
                <a:spcPct val="90000"/>
              </a:lnSpc>
              <a:buNone/>
            </a:pPr>
            <a:r>
              <a:rPr lang="en-US" dirty="0" smtClean="0"/>
              <a:t>After each session </a:t>
            </a:r>
            <a:r>
              <a:rPr lang="en-US" dirty="0" err="1" smtClean="0"/>
              <a:t>Pagulayan</a:t>
            </a:r>
            <a:r>
              <a:rPr lang="en-US" dirty="0" smtClean="0"/>
              <a:t> analyzes </a:t>
            </a:r>
            <a:r>
              <a:rPr lang="en-US" b="1" dirty="0" smtClean="0"/>
              <a:t>[log] data</a:t>
            </a:r>
            <a:r>
              <a:rPr lang="en-US" dirty="0" smtClean="0"/>
              <a:t> for patterns... </a:t>
            </a:r>
          </a:p>
          <a:p>
            <a:pPr marL="0" indent="0">
              <a:lnSpc>
                <a:spcPct val="90000"/>
              </a:lnSpc>
              <a:buNone/>
            </a:pPr>
            <a:endParaRPr lang="en-US" sz="600" dirty="0" smtClean="0"/>
          </a:p>
          <a:p>
            <a:pPr marL="0" indent="0">
              <a:lnSpc>
                <a:spcPct val="90000"/>
              </a:lnSpc>
              <a:buNone/>
            </a:pPr>
            <a:r>
              <a:rPr lang="en-US" dirty="0" smtClean="0"/>
              <a:t>For example, he produces snapshots of where players are located in the game at various points in time — five minutes in, one hour in, eight hours in — to show how they are advancing. </a:t>
            </a:r>
          </a:p>
          <a:p>
            <a:pPr marL="0" indent="0">
              <a:lnSpc>
                <a:spcPct val="90000"/>
              </a:lnSpc>
              <a:buNone/>
            </a:pPr>
            <a:endParaRPr lang="en-US" sz="800" dirty="0"/>
          </a:p>
          <a:p>
            <a:pPr marL="0" indent="0">
              <a:lnSpc>
                <a:spcPct val="90000"/>
              </a:lnSpc>
              <a:buNone/>
            </a:pPr>
            <a:r>
              <a:rPr lang="en-US" dirty="0" smtClean="0"/>
              <a:t>If they're going too fast, the game might be too easy; too slow, and it might be too hard. </a:t>
            </a:r>
          </a:p>
        </p:txBody>
      </p:sp>
    </p:spTree>
    <p:extLst>
      <p:ext uri="{BB962C8B-B14F-4D97-AF65-F5344CB8AC3E}">
        <p14:creationId xmlns:p14="http://schemas.microsoft.com/office/powerpoint/2010/main" val="198163502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8466" name="Rectangle 2"/>
          <p:cNvSpPr>
            <a:spLocks noGrp="1"/>
          </p:cNvSpPr>
          <p:nvPr>
            <p:ph type="title"/>
          </p:nvPr>
        </p:nvSpPr>
        <p:spPr/>
        <p:txBody>
          <a:bodyPr/>
          <a:lstStyle/>
          <a:p>
            <a:r>
              <a:rPr lang="en-US" dirty="0" smtClean="0"/>
              <a:t>Case Study: </a:t>
            </a:r>
            <a:br>
              <a:rPr lang="en-US" dirty="0" smtClean="0"/>
            </a:br>
            <a:r>
              <a:rPr lang="en-US" dirty="0" smtClean="0"/>
              <a:t>Game Testing for Fun in Halo 3</a:t>
            </a:r>
          </a:p>
        </p:txBody>
      </p:sp>
      <p:sp>
        <p:nvSpPr>
          <p:cNvPr id="318467" name="Rectangle 3"/>
          <p:cNvSpPr>
            <a:spLocks noGrp="1"/>
          </p:cNvSpPr>
          <p:nvPr>
            <p:ph type="body" idx="1"/>
          </p:nvPr>
        </p:nvSpPr>
        <p:spPr/>
        <p:txBody>
          <a:bodyPr/>
          <a:lstStyle/>
          <a:p>
            <a:pPr marL="0" indent="0">
              <a:lnSpc>
                <a:spcPct val="90000"/>
              </a:lnSpc>
              <a:buNone/>
            </a:pPr>
            <a:r>
              <a:rPr lang="en-US" dirty="0" smtClean="0"/>
              <a:t>He can also generate a </a:t>
            </a:r>
            <a:r>
              <a:rPr lang="en-US" b="1" dirty="0" smtClean="0"/>
              <a:t>map</a:t>
            </a:r>
            <a:r>
              <a:rPr lang="en-US" dirty="0" smtClean="0"/>
              <a:t> showing where people are dying, to identify any topographical features that might be making a battle onerous. And he can produce charts that detail how players died</a:t>
            </a:r>
          </a:p>
        </p:txBody>
      </p:sp>
      <p:pic>
        <p:nvPicPr>
          <p:cNvPr id="318469" name="Picture 5" descr="ff_halo5_35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52600" y="3276600"/>
            <a:ext cx="5854725"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03434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322" name="Rectangle 2"/>
          <p:cNvSpPr>
            <a:spLocks noGrp="1"/>
          </p:cNvSpPr>
          <p:nvPr>
            <p:ph type="title"/>
          </p:nvPr>
        </p:nvSpPr>
        <p:spPr/>
        <p:txBody>
          <a:bodyPr/>
          <a:lstStyle/>
          <a:p>
            <a:r>
              <a:rPr lang="en-US" dirty="0" smtClean="0"/>
              <a:t>Case Study: </a:t>
            </a:r>
            <a:br>
              <a:rPr lang="en-US" dirty="0" smtClean="0"/>
            </a:br>
            <a:r>
              <a:rPr lang="en-US" dirty="0" smtClean="0"/>
              <a:t>Game Testing for Fun in Halo 3</a:t>
            </a:r>
          </a:p>
        </p:txBody>
      </p:sp>
      <p:sp>
        <p:nvSpPr>
          <p:cNvPr id="312323" name="Rectangle 3"/>
          <p:cNvSpPr>
            <a:spLocks noGrp="1"/>
          </p:cNvSpPr>
          <p:nvPr>
            <p:ph type="body" idx="1"/>
          </p:nvPr>
        </p:nvSpPr>
        <p:spPr>
          <a:xfrm>
            <a:off x="457200" y="1557338"/>
            <a:ext cx="8458200" cy="5072062"/>
          </a:xfrm>
        </p:spPr>
        <p:txBody>
          <a:bodyPr/>
          <a:lstStyle/>
          <a:p>
            <a:pPr marL="0" indent="0">
              <a:buNone/>
            </a:pPr>
            <a:r>
              <a:rPr lang="en-US" dirty="0" smtClean="0"/>
              <a:t>A similar report showed that in the game's first level… players often ran out of rounds for their rifles. </a:t>
            </a:r>
          </a:p>
          <a:p>
            <a:pPr marL="0" indent="0">
              <a:buNone/>
            </a:pPr>
            <a:r>
              <a:rPr lang="en-US" dirty="0" smtClean="0"/>
              <a:t>This was a mystery, because the designers had been careful to leave more than enough ammunition lying around. </a:t>
            </a:r>
          </a:p>
          <a:p>
            <a:pPr marL="0" indent="0">
              <a:buNone/>
            </a:pPr>
            <a:r>
              <a:rPr lang="en-US" dirty="0" smtClean="0"/>
              <a:t>The team checked </a:t>
            </a:r>
            <a:r>
              <a:rPr lang="en-US" dirty="0" err="1" smtClean="0"/>
              <a:t>Pagulayan's</a:t>
            </a:r>
            <a:r>
              <a:rPr lang="en-US" dirty="0" smtClean="0"/>
              <a:t> </a:t>
            </a:r>
            <a:r>
              <a:rPr lang="en-US" b="1" dirty="0" smtClean="0"/>
              <a:t>video records</a:t>
            </a:r>
            <a:r>
              <a:rPr lang="en-US" dirty="0" smtClean="0"/>
              <a:t> and found that people were firing at the aliens when they were too far away, misjudging the range of the weapon and wasting bullets. </a:t>
            </a:r>
          </a:p>
        </p:txBody>
      </p:sp>
    </p:spTree>
    <p:extLst>
      <p:ext uri="{BB962C8B-B14F-4D97-AF65-F5344CB8AC3E}">
        <p14:creationId xmlns:p14="http://schemas.microsoft.com/office/powerpoint/2010/main" val="3429815007"/>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1538" name="Rectangle 2"/>
          <p:cNvSpPr>
            <a:spLocks noGrp="1"/>
          </p:cNvSpPr>
          <p:nvPr>
            <p:ph type="title"/>
          </p:nvPr>
        </p:nvSpPr>
        <p:spPr/>
        <p:txBody>
          <a:bodyPr/>
          <a:lstStyle/>
          <a:p>
            <a:r>
              <a:rPr lang="en-US" dirty="0" smtClean="0"/>
              <a:t>Case Study: </a:t>
            </a:r>
            <a:br>
              <a:rPr lang="en-US" dirty="0" smtClean="0"/>
            </a:br>
            <a:r>
              <a:rPr lang="en-US" dirty="0" smtClean="0"/>
              <a:t>Game Testing for Fun in Halo 3</a:t>
            </a:r>
          </a:p>
        </p:txBody>
      </p:sp>
      <p:sp>
        <p:nvSpPr>
          <p:cNvPr id="321539" name="Rectangle 3"/>
          <p:cNvSpPr>
            <a:spLocks noGrp="1"/>
          </p:cNvSpPr>
          <p:nvPr>
            <p:ph type="body" idx="1"/>
          </p:nvPr>
        </p:nvSpPr>
        <p:spPr>
          <a:xfrm>
            <a:off x="457200" y="1557338"/>
            <a:ext cx="8458200" cy="5072062"/>
          </a:xfrm>
        </p:spPr>
        <p:txBody>
          <a:bodyPr/>
          <a:lstStyle/>
          <a:p>
            <a:pPr marL="0" indent="0">
              <a:buNone/>
            </a:pPr>
            <a:r>
              <a:rPr lang="en-US" dirty="0" smtClean="0"/>
              <a:t>At first the designers couldn't figure out how to fix this problem. But then </a:t>
            </a:r>
            <a:r>
              <a:rPr lang="en-US" dirty="0" err="1" smtClean="0"/>
              <a:t>Griesemer</a:t>
            </a:r>
            <a:r>
              <a:rPr lang="en-US" dirty="0" smtClean="0"/>
              <a:t> stumbled on an elegant hack: He made the targeting reticule turn red when enemies were in range, subtly communicating to players when their shots were likely to hit home. It worked. </a:t>
            </a:r>
          </a:p>
          <a:p>
            <a:pPr marL="0" indent="0">
              <a:buNone/>
            </a:pPr>
            <a:r>
              <a:rPr lang="en-US" dirty="0" smtClean="0"/>
              <a:t>Last week 52 percent of players gave the Jungle level a </a:t>
            </a:r>
            <a:r>
              <a:rPr lang="en-US" b="1" dirty="0" smtClean="0"/>
              <a:t>5 out of 5 rating</a:t>
            </a:r>
            <a:r>
              <a:rPr lang="en-US" dirty="0" smtClean="0"/>
              <a:t> for "fun," and another 40 percent rated it a 4. </a:t>
            </a:r>
          </a:p>
        </p:txBody>
      </p:sp>
    </p:spTree>
    <p:extLst>
      <p:ext uri="{BB962C8B-B14F-4D97-AF65-F5344CB8AC3E}">
        <p14:creationId xmlns:p14="http://schemas.microsoft.com/office/powerpoint/2010/main" val="60309177"/>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NetPromoter</a:t>
            </a:r>
            <a:endParaRPr lang="en-US" dirty="0"/>
          </a:p>
        </p:txBody>
      </p:sp>
      <p:sp>
        <p:nvSpPr>
          <p:cNvPr id="3" name="Content Placeholder 2"/>
          <p:cNvSpPr>
            <a:spLocks noGrp="1"/>
          </p:cNvSpPr>
          <p:nvPr>
            <p:ph idx="1"/>
          </p:nvPr>
        </p:nvSpPr>
        <p:spPr>
          <a:xfrm>
            <a:off x="609600" y="838200"/>
            <a:ext cx="8077200" cy="4525963"/>
          </a:xfrm>
        </p:spPr>
        <p:txBody>
          <a:bodyPr/>
          <a:lstStyle/>
          <a:p>
            <a:r>
              <a:rPr lang="en-US" dirty="0" smtClean="0"/>
              <a:t>Not common in HCI, popular among executives</a:t>
            </a:r>
          </a:p>
          <a:p>
            <a:pPr lvl="1"/>
            <a:r>
              <a:rPr lang="en-US" dirty="0" smtClean="0"/>
              <a:t>Can benchmark your product vs others</a:t>
            </a:r>
          </a:p>
          <a:p>
            <a:pPr lvl="1"/>
            <a:r>
              <a:rPr lang="en-US" dirty="0" smtClean="0"/>
              <a:t>Note: costs money to compare</a:t>
            </a:r>
          </a:p>
          <a:p>
            <a:r>
              <a:rPr lang="en-US" dirty="0" smtClean="0"/>
              <a:t>Example scores (2013)</a:t>
            </a:r>
          </a:p>
          <a:p>
            <a:pPr lvl="1"/>
            <a:r>
              <a:rPr lang="en-US" dirty="0" smtClean="0"/>
              <a:t>Costco 				78</a:t>
            </a:r>
            <a:r>
              <a:rPr lang="en-US" dirty="0"/>
              <a:t>%</a:t>
            </a:r>
          </a:p>
          <a:p>
            <a:pPr lvl="1"/>
            <a:r>
              <a:rPr lang="en-US" dirty="0"/>
              <a:t>Apple </a:t>
            </a:r>
            <a:r>
              <a:rPr lang="en-US" dirty="0" smtClean="0"/>
              <a:t>– Laptop	76</a:t>
            </a:r>
            <a:r>
              <a:rPr lang="en-US" dirty="0"/>
              <a:t>%</a:t>
            </a:r>
          </a:p>
          <a:p>
            <a:pPr lvl="1"/>
            <a:r>
              <a:rPr lang="en-US" dirty="0" err="1"/>
              <a:t>Dillards</a:t>
            </a:r>
            <a:r>
              <a:rPr lang="en-US" dirty="0"/>
              <a:t> </a:t>
            </a:r>
            <a:r>
              <a:rPr lang="en-US" dirty="0" smtClean="0"/>
              <a:t>				75</a:t>
            </a:r>
            <a:r>
              <a:rPr lang="en-US" dirty="0"/>
              <a:t>%</a:t>
            </a:r>
          </a:p>
          <a:p>
            <a:pPr lvl="1"/>
            <a:r>
              <a:rPr lang="en-US" dirty="0"/>
              <a:t>Nordstrom </a:t>
            </a:r>
            <a:r>
              <a:rPr lang="en-US" dirty="0" smtClean="0"/>
              <a:t>			75%</a:t>
            </a:r>
          </a:p>
        </p:txBody>
      </p:sp>
      <p:pic>
        <p:nvPicPr>
          <p:cNvPr id="40962" name="Picture 2" descr="https://www.netpromoter.com/wp-content/uploads/2015/09/NPS-Definition-copy-04-copy.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448800" y="1219200"/>
            <a:ext cx="9144000" cy="1973462"/>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2"/>
          <p:cNvSpPr txBox="1">
            <a:spLocks/>
          </p:cNvSpPr>
          <p:nvPr/>
        </p:nvSpPr>
        <p:spPr bwMode="auto">
          <a:xfrm>
            <a:off x="4648200" y="2865437"/>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000" kern="1200">
                <a:solidFill>
                  <a:srgbClr val="404040"/>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rgbClr val="404040"/>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lvl="1"/>
            <a:r>
              <a:rPr lang="en-US" dirty="0" smtClean="0">
                <a:solidFill>
                  <a:schemeClr val="tx1"/>
                </a:solidFill>
              </a:rPr>
              <a:t>Apple - </a:t>
            </a:r>
            <a:r>
              <a:rPr lang="en-US" dirty="0" err="1" smtClean="0">
                <a:solidFill>
                  <a:schemeClr val="tx1"/>
                </a:solidFill>
              </a:rPr>
              <a:t>iphone</a:t>
            </a:r>
            <a:r>
              <a:rPr lang="en-US" dirty="0" smtClean="0">
                <a:solidFill>
                  <a:schemeClr val="tx1"/>
                </a:solidFill>
              </a:rPr>
              <a:t> 		70%</a:t>
            </a:r>
          </a:p>
          <a:p>
            <a:pPr lvl="1"/>
            <a:r>
              <a:rPr lang="en-US" dirty="0" smtClean="0">
                <a:solidFill>
                  <a:schemeClr val="tx1"/>
                </a:solidFill>
              </a:rPr>
              <a:t>Amazon 				69%</a:t>
            </a:r>
          </a:p>
          <a:p>
            <a:pPr lvl="1"/>
            <a:r>
              <a:rPr lang="en-US" dirty="0" smtClean="0">
                <a:solidFill>
                  <a:schemeClr val="tx1"/>
                </a:solidFill>
              </a:rPr>
              <a:t>Southwest Airlines 	66%</a:t>
            </a:r>
          </a:p>
          <a:p>
            <a:pPr lvl="1"/>
            <a:r>
              <a:rPr lang="en-US" dirty="0" smtClean="0">
                <a:solidFill>
                  <a:schemeClr val="tx1"/>
                </a:solidFill>
              </a:rPr>
              <a:t>Apple – </a:t>
            </a:r>
            <a:r>
              <a:rPr lang="en-US" dirty="0" err="1" smtClean="0">
                <a:solidFill>
                  <a:schemeClr val="tx1"/>
                </a:solidFill>
              </a:rPr>
              <a:t>ipad</a:t>
            </a:r>
            <a:r>
              <a:rPr lang="en-US" dirty="0" smtClean="0">
                <a:solidFill>
                  <a:schemeClr val="tx1"/>
                </a:solidFill>
              </a:rPr>
              <a:t>			65%</a:t>
            </a:r>
          </a:p>
          <a:p>
            <a:endParaRPr lang="en-US" dirty="0" smtClean="0">
              <a:solidFill>
                <a:schemeClr val="tx1"/>
              </a:solidFill>
            </a:endParaRPr>
          </a:p>
          <a:p>
            <a:pPr lvl="1"/>
            <a:endParaRPr lang="en-US" dirty="0">
              <a:solidFill>
                <a:schemeClr val="tx1"/>
              </a:solidFill>
            </a:endParaRPr>
          </a:p>
        </p:txBody>
      </p:sp>
      <p:pic>
        <p:nvPicPr>
          <p:cNvPr id="1028" name="Picture 4" descr="Image result for netpromoter"/>
          <p:cNvPicPr>
            <a:picLocks noChangeAspect="1" noChangeArrowheads="1"/>
          </p:cNvPicPr>
          <p:nvPr/>
        </p:nvPicPr>
        <p:blipFill rotWithShape="1">
          <a:blip r:embed="rId4">
            <a:extLst>
              <a:ext uri="{28A0092B-C50C-407E-A947-70E740481C1C}">
                <a14:useLocalDpi xmlns:a14="http://schemas.microsoft.com/office/drawing/2010/main" val="0"/>
              </a:ext>
            </a:extLst>
          </a:blip>
          <a:srcRect t="4944" b="6741"/>
          <a:stretch/>
        </p:blipFill>
        <p:spPr bwMode="auto">
          <a:xfrm>
            <a:off x="1143000" y="4748655"/>
            <a:ext cx="7086600" cy="208616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66499193"/>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Rectangle 2"/>
          <p:cNvSpPr>
            <a:spLocks noGrp="1"/>
          </p:cNvSpPr>
          <p:nvPr>
            <p:ph type="title"/>
          </p:nvPr>
        </p:nvSpPr>
        <p:spPr/>
        <p:txBody>
          <a:bodyPr/>
          <a:lstStyle/>
          <a:p>
            <a:r>
              <a:rPr lang="en-US" smtClean="0"/>
              <a:t>Outline for Today</a:t>
            </a:r>
          </a:p>
        </p:txBody>
      </p:sp>
      <p:sp>
        <p:nvSpPr>
          <p:cNvPr id="208899" name="Rectangle 3"/>
          <p:cNvSpPr>
            <a:spLocks noGrp="1"/>
          </p:cNvSpPr>
          <p:nvPr>
            <p:ph type="body" idx="1"/>
          </p:nvPr>
        </p:nvSpPr>
        <p:spPr/>
        <p:txBody>
          <a:bodyPr/>
          <a:lstStyle/>
          <a:p>
            <a:r>
              <a:rPr lang="en-US" dirty="0" smtClean="0">
                <a:solidFill>
                  <a:schemeClr val="bg1">
                    <a:lumMod val="65000"/>
                  </a:schemeClr>
                </a:solidFill>
              </a:rPr>
              <a:t>What is Design?</a:t>
            </a:r>
          </a:p>
          <a:p>
            <a:r>
              <a:rPr lang="en-US" dirty="0" smtClean="0">
                <a:solidFill>
                  <a:schemeClr val="bg1">
                    <a:lumMod val="65000"/>
                  </a:schemeClr>
                </a:solidFill>
              </a:rPr>
              <a:t>Myths about Design</a:t>
            </a:r>
          </a:p>
          <a:p>
            <a:r>
              <a:rPr lang="en-US" dirty="0" smtClean="0">
                <a:solidFill>
                  <a:schemeClr val="bg1">
                    <a:lumMod val="65000"/>
                  </a:schemeClr>
                </a:solidFill>
              </a:rPr>
              <a:t>Why is Good Design so hard?</a:t>
            </a:r>
          </a:p>
          <a:p>
            <a:r>
              <a:rPr lang="en-US" dirty="0" smtClean="0">
                <a:solidFill>
                  <a:schemeClr val="bg1">
                    <a:lumMod val="65000"/>
                  </a:schemeClr>
                </a:solidFill>
              </a:rPr>
              <a:t>Processes</a:t>
            </a:r>
          </a:p>
          <a:p>
            <a:r>
              <a:rPr lang="en-US" dirty="0" smtClean="0">
                <a:solidFill>
                  <a:schemeClr val="bg1">
                    <a:lumMod val="65000"/>
                  </a:schemeClr>
                </a:solidFill>
              </a:rPr>
              <a:t>Usability Goals and Metrics</a:t>
            </a:r>
          </a:p>
          <a:p>
            <a:r>
              <a:rPr lang="en-US" dirty="0" smtClean="0"/>
              <a:t>Mindset for Good Design</a:t>
            </a:r>
          </a:p>
        </p:txBody>
      </p:sp>
    </p:spTree>
    <p:extLst>
      <p:ext uri="{BB962C8B-B14F-4D97-AF65-F5344CB8AC3E}">
        <p14:creationId xmlns:p14="http://schemas.microsoft.com/office/powerpoint/2010/main" val="29759027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 y="0"/>
            <a:ext cx="9136380" cy="67456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72108533"/>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533400" y="1600200"/>
            <a:ext cx="7467600" cy="1066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smtClean="0"/>
              <a:t>You are Not the User</a:t>
            </a:r>
            <a:endParaRPr lang="en-US" dirty="0"/>
          </a:p>
        </p:txBody>
      </p:sp>
      <p:sp>
        <p:nvSpPr>
          <p:cNvPr id="3" name="Content Placeholder 2"/>
          <p:cNvSpPr>
            <a:spLocks noGrp="1"/>
          </p:cNvSpPr>
          <p:nvPr>
            <p:ph idx="1"/>
          </p:nvPr>
        </p:nvSpPr>
        <p:spPr>
          <a:xfrm>
            <a:off x="609600" y="1600200"/>
            <a:ext cx="8305800" cy="4525963"/>
          </a:xfrm>
        </p:spPr>
        <p:txBody>
          <a:bodyPr/>
          <a:lstStyle/>
          <a:p>
            <a:r>
              <a:rPr lang="en-US" sz="3200" dirty="0"/>
              <a:t>Most important takeaway </a:t>
            </a:r>
            <a:r>
              <a:rPr lang="en-US" sz="3200" dirty="0" smtClean="0"/>
              <a:t>for today is </a:t>
            </a:r>
            <a:r>
              <a:rPr lang="en-US" sz="3200" dirty="0"/>
              <a:t>to understand “you are not the user</a:t>
            </a:r>
            <a:r>
              <a:rPr lang="en-US" sz="3200" dirty="0" smtClean="0"/>
              <a:t>”</a:t>
            </a:r>
          </a:p>
          <a:p>
            <a:pPr lvl="1"/>
            <a:r>
              <a:rPr lang="en-US" dirty="0"/>
              <a:t>Easy to think of self as typical user</a:t>
            </a:r>
          </a:p>
          <a:p>
            <a:pPr lvl="1"/>
            <a:r>
              <a:rPr lang="en-US" dirty="0"/>
              <a:t>Easy to make mistaken </a:t>
            </a:r>
            <a:r>
              <a:rPr lang="en-US" dirty="0" smtClean="0"/>
              <a:t>assumptions</a:t>
            </a:r>
            <a:endParaRPr lang="en-US" sz="3200" dirty="0" smtClean="0"/>
          </a:p>
          <a:p>
            <a:r>
              <a:rPr lang="en-US" sz="3200" dirty="0" smtClean="0"/>
              <a:t>One of the greatest UX skills is empathy</a:t>
            </a:r>
          </a:p>
          <a:p>
            <a:pPr lvl="1"/>
            <a:r>
              <a:rPr lang="en-US" dirty="0" smtClean="0"/>
              <a:t>Understanding another person’s point of view</a:t>
            </a:r>
          </a:p>
          <a:p>
            <a:pPr lvl="1"/>
            <a:r>
              <a:rPr lang="en-US" dirty="0" smtClean="0"/>
              <a:t>Appreciating the problems people face</a:t>
            </a:r>
          </a:p>
          <a:p>
            <a:pPr lvl="1"/>
            <a:r>
              <a:rPr lang="en-US" dirty="0" smtClean="0"/>
              <a:t>Sympathizing with their pain points</a:t>
            </a:r>
          </a:p>
          <a:p>
            <a:endParaRPr lang="en-US" dirty="0"/>
          </a:p>
        </p:txBody>
      </p:sp>
    </p:spTree>
    <p:extLst>
      <p:ext uri="{BB962C8B-B14F-4D97-AF65-F5344CB8AC3E}">
        <p14:creationId xmlns:p14="http://schemas.microsoft.com/office/powerpoint/2010/main" val="3719135413"/>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You are Not the User</a:t>
            </a:r>
            <a:endParaRPr lang="en-US" dirty="0"/>
          </a:p>
        </p:txBody>
      </p:sp>
      <p:sp>
        <p:nvSpPr>
          <p:cNvPr id="3" name="Content Placeholder 2"/>
          <p:cNvSpPr>
            <a:spLocks noGrp="1"/>
          </p:cNvSpPr>
          <p:nvPr>
            <p:ph idx="1"/>
          </p:nvPr>
        </p:nvSpPr>
        <p:spPr>
          <a:xfrm>
            <a:off x="609600" y="1600200"/>
            <a:ext cx="8305800" cy="4525963"/>
          </a:xfrm>
        </p:spPr>
        <p:txBody>
          <a:bodyPr/>
          <a:lstStyle/>
          <a:p>
            <a:endParaRPr lang="en-US"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7278255" cy="1828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66800" y="1676400"/>
            <a:ext cx="7161379" cy="251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52800" y="3286497"/>
            <a:ext cx="5791201" cy="353022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38692832"/>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40645"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40642" name="Rectangle 2"/>
          <p:cNvSpPr>
            <a:spLocks noGrp="1"/>
          </p:cNvSpPr>
          <p:nvPr>
            <p:ph type="title"/>
          </p:nvPr>
        </p:nvSpPr>
        <p:spPr>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t>Phil </a:t>
            </a:r>
            <a:r>
              <a:rPr lang="en-US" dirty="0" err="1" smtClean="0"/>
              <a:t>Agre’s</a:t>
            </a:r>
            <a:r>
              <a:rPr lang="en-US" dirty="0" smtClean="0"/>
              <a:t> “How to Help Someone Use a Computer”</a:t>
            </a:r>
          </a:p>
        </p:txBody>
      </p:sp>
      <p:sp>
        <p:nvSpPr>
          <p:cNvPr id="2" name="Content Placeholder 1"/>
          <p:cNvSpPr>
            <a:spLocks noGrp="1"/>
          </p:cNvSpPr>
          <p:nvPr>
            <p:ph idx="1"/>
          </p:nvPr>
        </p:nvSpPr>
        <p:spPr>
          <a:xfrm>
            <a:off x="76200" y="1600200"/>
            <a:ext cx="8991600" cy="4525963"/>
          </a:xfrm>
        </p:spPr>
        <p:txBody>
          <a:bodyPr/>
          <a:lstStyle/>
          <a:p>
            <a:r>
              <a:rPr lang="en-US" dirty="0"/>
              <a:t>Nobody is born knowing this stuff</a:t>
            </a:r>
          </a:p>
          <a:p>
            <a:r>
              <a:rPr lang="en-US" dirty="0"/>
              <a:t>You've forgotten what it's like to be a beginner</a:t>
            </a:r>
          </a:p>
          <a:p>
            <a:r>
              <a:rPr lang="en-US" dirty="0"/>
              <a:t>If it's not obvious to them, it's not obvious</a:t>
            </a:r>
          </a:p>
          <a:p>
            <a:r>
              <a:rPr lang="en-US" dirty="0"/>
              <a:t>A computer is a means to an end. The person you're helping probably cares mostly about </a:t>
            </a:r>
            <a:r>
              <a:rPr lang="en-US" dirty="0" smtClean="0"/>
              <a:t>the </a:t>
            </a:r>
            <a:r>
              <a:rPr lang="en-US" dirty="0"/>
              <a:t>end.</a:t>
            </a:r>
          </a:p>
          <a:p>
            <a:r>
              <a:rPr lang="en-US" dirty="0"/>
              <a:t>Beginners face a language problem</a:t>
            </a:r>
          </a:p>
          <a:p>
            <a:r>
              <a:rPr lang="en-US" dirty="0"/>
              <a:t>Most UIs are terrible. When people make mistakes it's usually the fault of the interface. You've forgotten how many ways you've learned to adapt to bad interfaces. </a:t>
            </a:r>
          </a:p>
          <a:p>
            <a:endParaRPr lang="en-US" dirty="0"/>
          </a:p>
        </p:txBody>
      </p:sp>
    </p:spTree>
    <p:extLst>
      <p:ext uri="{BB962C8B-B14F-4D97-AF65-F5344CB8AC3E}">
        <p14:creationId xmlns:p14="http://schemas.microsoft.com/office/powerpoint/2010/main" val="3559667883"/>
      </p:ext>
    </p:extLst>
  </p:cSld>
  <p:clrMapOvr>
    <a:masterClrMapping/>
  </p:clrMapOvr>
  <p:transition>
    <p:strips/>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Task Analysis</a:t>
            </a:r>
            <a:endParaRPr lang="en-US" dirty="0"/>
          </a:p>
        </p:txBody>
      </p:sp>
      <p:sp>
        <p:nvSpPr>
          <p:cNvPr id="8" name="Content Placeholder 7"/>
          <p:cNvSpPr>
            <a:spLocks noGrp="1"/>
          </p:cNvSpPr>
          <p:nvPr>
            <p:ph idx="1"/>
          </p:nvPr>
        </p:nvSpPr>
        <p:spPr/>
        <p:txBody>
          <a:bodyPr/>
          <a:lstStyle/>
          <a:p>
            <a:pPr eaLnBrk="1" hangingPunct="1"/>
            <a:r>
              <a:rPr lang="en-US" dirty="0"/>
              <a:t>So how can we start understanding users?</a:t>
            </a:r>
          </a:p>
          <a:p>
            <a:pPr eaLnBrk="1" hangingPunct="1"/>
            <a:r>
              <a:rPr lang="en-US" dirty="0"/>
              <a:t>Task Analysis</a:t>
            </a:r>
          </a:p>
          <a:p>
            <a:pPr lvl="1" eaLnBrk="1" hangingPunct="1"/>
            <a:r>
              <a:rPr lang="en-US" dirty="0"/>
              <a:t>Set of questions to understand users and context</a:t>
            </a:r>
          </a:p>
          <a:p>
            <a:pPr lvl="1" eaLnBrk="1" hangingPunct="1"/>
            <a:r>
              <a:rPr lang="en-US" dirty="0"/>
              <a:t>Help you realize what you do and don’t know</a:t>
            </a:r>
          </a:p>
          <a:p>
            <a:pPr lvl="1" eaLnBrk="1" hangingPunct="1"/>
            <a:r>
              <a:rPr lang="en-US" dirty="0"/>
              <a:t>Gives you a focus for other </a:t>
            </a:r>
            <a:r>
              <a:rPr lang="en-US" dirty="0" smtClean="0"/>
              <a:t>methods, and </a:t>
            </a:r>
            <a:r>
              <a:rPr lang="en-US" dirty="0"/>
              <a:t>assumptions to quickly validate</a:t>
            </a:r>
          </a:p>
          <a:p>
            <a:endParaRPr lang="en-US" dirty="0"/>
          </a:p>
        </p:txBody>
      </p:sp>
    </p:spTree>
    <p:extLst>
      <p:ext uri="{BB962C8B-B14F-4D97-AF65-F5344CB8AC3E}">
        <p14:creationId xmlns:p14="http://schemas.microsoft.com/office/powerpoint/2010/main" val="519862655"/>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Task Analysis Questions</a:t>
            </a:r>
            <a:endParaRPr lang="en-US" dirty="0"/>
          </a:p>
        </p:txBody>
      </p:sp>
      <p:sp>
        <p:nvSpPr>
          <p:cNvPr id="3" name="Content Placeholder 2"/>
          <p:cNvSpPr>
            <a:spLocks noGrp="1"/>
          </p:cNvSpPr>
          <p:nvPr>
            <p:ph idx="1"/>
          </p:nvPr>
        </p:nvSpPr>
        <p:spPr/>
        <p:txBody>
          <a:bodyPr/>
          <a:lstStyle/>
          <a:p>
            <a:pPr eaLnBrk="1" hangingPunct="1"/>
            <a:r>
              <a:rPr lang="en-US" dirty="0" smtClean="0"/>
              <a:t>Note: there is no canonical set of Task Analysis questions, these are just examples</a:t>
            </a:r>
          </a:p>
          <a:p>
            <a:pPr eaLnBrk="1" hangingPunct="1"/>
            <a:endParaRPr lang="en-US" sz="1200" dirty="0" smtClean="0"/>
          </a:p>
          <a:p>
            <a:pPr eaLnBrk="1" hangingPunct="1"/>
            <a:r>
              <a:rPr lang="en-US" dirty="0" smtClean="0"/>
              <a:t>Who </a:t>
            </a:r>
            <a:r>
              <a:rPr lang="en-US" dirty="0"/>
              <a:t>is going to use the system?</a:t>
            </a:r>
          </a:p>
          <a:p>
            <a:pPr eaLnBrk="1" hangingPunct="1"/>
            <a:r>
              <a:rPr lang="en-US" dirty="0"/>
              <a:t>What tasks do they now perform?</a:t>
            </a:r>
          </a:p>
          <a:p>
            <a:pPr eaLnBrk="1" hangingPunct="1"/>
            <a:r>
              <a:rPr lang="en-US" dirty="0"/>
              <a:t>What tasks are desired?</a:t>
            </a:r>
          </a:p>
          <a:p>
            <a:pPr eaLnBrk="1" hangingPunct="1"/>
            <a:r>
              <a:rPr lang="en-US" dirty="0"/>
              <a:t>How are the tasks learned?</a:t>
            </a:r>
          </a:p>
          <a:p>
            <a:pPr eaLnBrk="1" hangingPunct="1"/>
            <a:r>
              <a:rPr lang="en-US" dirty="0"/>
              <a:t>Where are the tasks performed?</a:t>
            </a:r>
          </a:p>
          <a:p>
            <a:pPr eaLnBrk="1" hangingPunct="1"/>
            <a:r>
              <a:rPr lang="en-US" dirty="0"/>
              <a:t>What’s the relationship between user &amp; data?</a:t>
            </a:r>
          </a:p>
          <a:p>
            <a:pPr eaLnBrk="1" hangingPunct="1"/>
            <a:endParaRPr lang="en-US" dirty="0"/>
          </a:p>
          <a:p>
            <a:pPr eaLnBrk="1" hangingPunct="1"/>
            <a:endParaRPr lang="en-US" dirty="0"/>
          </a:p>
          <a:p>
            <a:pPr eaLnBrk="1" hangingPunct="1"/>
            <a:endParaRPr lang="en-US" dirty="0"/>
          </a:p>
        </p:txBody>
      </p:sp>
    </p:spTree>
    <p:extLst>
      <p:ext uri="{BB962C8B-B14F-4D97-AF65-F5344CB8AC3E}">
        <p14:creationId xmlns:p14="http://schemas.microsoft.com/office/powerpoint/2010/main" val="1476201624"/>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Task Analysis Questions</a:t>
            </a:r>
          </a:p>
        </p:txBody>
      </p:sp>
      <p:sp>
        <p:nvSpPr>
          <p:cNvPr id="3" name="Content Placeholder 2"/>
          <p:cNvSpPr>
            <a:spLocks noGrp="1"/>
          </p:cNvSpPr>
          <p:nvPr>
            <p:ph idx="1"/>
          </p:nvPr>
        </p:nvSpPr>
        <p:spPr/>
        <p:txBody>
          <a:bodyPr/>
          <a:lstStyle/>
          <a:p>
            <a:pPr eaLnBrk="1" hangingPunct="1"/>
            <a:r>
              <a:rPr lang="en-US" dirty="0"/>
              <a:t>What other tools does the user have?</a:t>
            </a:r>
          </a:p>
          <a:p>
            <a:pPr eaLnBrk="1" hangingPunct="1"/>
            <a:r>
              <a:rPr lang="en-US" dirty="0"/>
              <a:t>How do users communicate with each other?</a:t>
            </a:r>
          </a:p>
          <a:p>
            <a:pPr eaLnBrk="1" hangingPunct="1"/>
            <a:r>
              <a:rPr lang="en-US" dirty="0"/>
              <a:t>How often are the tasks performed? </a:t>
            </a:r>
          </a:p>
          <a:p>
            <a:pPr eaLnBrk="1" hangingPunct="1"/>
            <a:r>
              <a:rPr lang="en-US" dirty="0"/>
              <a:t>What are the time constraints on the tasks?</a:t>
            </a:r>
          </a:p>
          <a:p>
            <a:pPr eaLnBrk="1" hangingPunct="1"/>
            <a:r>
              <a:rPr lang="en-US" dirty="0"/>
              <a:t>What happens when things go wrong</a:t>
            </a:r>
            <a:r>
              <a:rPr lang="en-US" dirty="0" smtClean="0"/>
              <a:t>?</a:t>
            </a:r>
          </a:p>
          <a:p>
            <a:pPr eaLnBrk="1" hangingPunct="1"/>
            <a:endParaRPr lang="en-US" dirty="0"/>
          </a:p>
          <a:p>
            <a:pPr eaLnBrk="1" hangingPunct="1"/>
            <a:r>
              <a:rPr lang="en-US" dirty="0" smtClean="0"/>
              <a:t>Let’s go through a few of these…</a:t>
            </a:r>
            <a:endParaRPr lang="en-US" dirty="0"/>
          </a:p>
        </p:txBody>
      </p:sp>
    </p:spTree>
    <p:extLst>
      <p:ext uri="{BB962C8B-B14F-4D97-AF65-F5344CB8AC3E}">
        <p14:creationId xmlns:p14="http://schemas.microsoft.com/office/powerpoint/2010/main" val="254166610"/>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821567" cy="68579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05106108"/>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body" idx="1"/>
          </p:nvPr>
        </p:nvSpPr>
        <p:spPr/>
        <p:txBody>
          <a:bodyPr/>
          <a:lstStyle/>
          <a:p>
            <a:pPr eaLnBrk="1" hangingPunct="1">
              <a:lnSpc>
                <a:spcPct val="90000"/>
              </a:lnSpc>
            </a:pPr>
            <a:r>
              <a:rPr lang="en-US" dirty="0" smtClean="0"/>
              <a:t>Identity</a:t>
            </a:r>
          </a:p>
          <a:p>
            <a:pPr lvl="1" eaLnBrk="1" hangingPunct="1">
              <a:lnSpc>
                <a:spcPct val="90000"/>
              </a:lnSpc>
            </a:pPr>
            <a:r>
              <a:rPr lang="en-US" dirty="0" smtClean="0"/>
              <a:t>In-house or specific customer is easy</a:t>
            </a:r>
          </a:p>
          <a:p>
            <a:pPr lvl="1" eaLnBrk="1" hangingPunct="1">
              <a:lnSpc>
                <a:spcPct val="90000"/>
              </a:lnSpc>
            </a:pPr>
            <a:r>
              <a:rPr lang="en-US" dirty="0" smtClean="0"/>
              <a:t>Need several prototypical users for broad product</a:t>
            </a:r>
          </a:p>
          <a:p>
            <a:pPr eaLnBrk="1" hangingPunct="1">
              <a:lnSpc>
                <a:spcPct val="90000"/>
              </a:lnSpc>
            </a:pPr>
            <a:r>
              <a:rPr lang="en-US" dirty="0" smtClean="0"/>
              <a:t>Background</a:t>
            </a:r>
          </a:p>
          <a:p>
            <a:pPr eaLnBrk="1" hangingPunct="1">
              <a:lnSpc>
                <a:spcPct val="90000"/>
              </a:lnSpc>
            </a:pPr>
            <a:r>
              <a:rPr lang="en-US" dirty="0" smtClean="0"/>
              <a:t>Skills</a:t>
            </a:r>
          </a:p>
          <a:p>
            <a:pPr eaLnBrk="1" hangingPunct="1">
              <a:lnSpc>
                <a:spcPct val="90000"/>
              </a:lnSpc>
            </a:pPr>
            <a:r>
              <a:rPr lang="en-US" dirty="0" smtClean="0"/>
              <a:t>Work habits and preferences</a:t>
            </a:r>
          </a:p>
          <a:p>
            <a:pPr eaLnBrk="1" hangingPunct="1">
              <a:lnSpc>
                <a:spcPct val="90000"/>
              </a:lnSpc>
            </a:pPr>
            <a:r>
              <a:rPr lang="en-US" dirty="0" smtClean="0"/>
              <a:t>Physical characteristics</a:t>
            </a:r>
            <a:endParaRPr lang="en-US" sz="2800" dirty="0" smtClean="0"/>
          </a:p>
        </p:txBody>
      </p:sp>
      <p:sp>
        <p:nvSpPr>
          <p:cNvPr id="11267" name="Rectangle 3"/>
          <p:cNvSpPr>
            <a:spLocks noGrp="1" noChangeArrowheads="1"/>
          </p:cNvSpPr>
          <p:nvPr>
            <p:ph type="title"/>
          </p:nvPr>
        </p:nvSpPr>
        <p:spPr/>
        <p:txBody>
          <a:bodyPr/>
          <a:lstStyle/>
          <a:p>
            <a:pPr eaLnBrk="1" hangingPunct="1"/>
            <a:r>
              <a:rPr lang="en-US" smtClean="0"/>
              <a:t>Who?</a:t>
            </a:r>
          </a:p>
        </p:txBody>
      </p:sp>
      <p:pic>
        <p:nvPicPr>
          <p:cNvPr id="11268" name="Picture 4" descr="j024071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0" y="4628033"/>
            <a:ext cx="1371600" cy="21537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9" name="Picture 5" descr="j024069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974283" y="4953000"/>
            <a:ext cx="2283517"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71" name="Picture 7" descr="MCj04114480000[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526722" y="4785780"/>
            <a:ext cx="1849438" cy="19960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14151333"/>
      </p:ext>
    </p:extLst>
  </p:cSld>
  <p:clrMapOvr>
    <a:masterClrMapping/>
  </p:clrMapOvr>
  <p:transition>
    <p:strips/>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2"/>
          <p:cNvSpPr>
            <a:spLocks noGrp="1" noChangeArrowheads="1"/>
          </p:cNvSpPr>
          <p:nvPr>
            <p:ph type="title"/>
          </p:nvPr>
        </p:nvSpPr>
        <p:spPr/>
        <p:txBody>
          <a:bodyPr/>
          <a:lstStyle/>
          <a:p>
            <a:pPr eaLnBrk="1" hangingPunct="1"/>
            <a:r>
              <a:rPr lang="en-US" dirty="0" smtClean="0"/>
              <a:t>Who Uses Ticket Machines?</a:t>
            </a:r>
          </a:p>
        </p:txBody>
      </p:sp>
      <p:sp>
        <p:nvSpPr>
          <p:cNvPr id="12291" name="Rectangle 3"/>
          <p:cNvSpPr>
            <a:spLocks noGrp="1" noChangeArrowheads="1"/>
          </p:cNvSpPr>
          <p:nvPr>
            <p:ph type="body" idx="1"/>
          </p:nvPr>
        </p:nvSpPr>
        <p:spPr>
          <a:xfrm>
            <a:off x="457200" y="1557338"/>
            <a:ext cx="8458200" cy="4995862"/>
          </a:xfrm>
        </p:spPr>
        <p:txBody>
          <a:bodyPr/>
          <a:lstStyle/>
          <a:p>
            <a:pPr eaLnBrk="1" hangingPunct="1"/>
            <a:r>
              <a:rPr lang="en-US" dirty="0" smtClean="0"/>
              <a:t>Identity?</a:t>
            </a:r>
          </a:p>
          <a:p>
            <a:pPr lvl="1" eaLnBrk="1" hangingPunct="1"/>
            <a:r>
              <a:rPr lang="en-US" sz="2600" dirty="0" smtClean="0"/>
              <a:t>Business people, students, </a:t>
            </a:r>
            <a:br>
              <a:rPr lang="en-US" sz="2600" dirty="0" smtClean="0"/>
            </a:br>
            <a:r>
              <a:rPr lang="en-US" sz="2600" dirty="0" smtClean="0"/>
              <a:t>disabilities, elderly, tourists</a:t>
            </a:r>
          </a:p>
          <a:p>
            <a:pPr eaLnBrk="1" hangingPunct="1"/>
            <a:r>
              <a:rPr lang="en-US" dirty="0" smtClean="0"/>
              <a:t>Background?</a:t>
            </a:r>
          </a:p>
          <a:p>
            <a:pPr lvl="1" eaLnBrk="1" hangingPunct="1"/>
            <a:r>
              <a:rPr lang="en-US" dirty="0" smtClean="0"/>
              <a:t>May have an ATM or credit card</a:t>
            </a:r>
          </a:p>
          <a:p>
            <a:pPr lvl="1" eaLnBrk="1" hangingPunct="1"/>
            <a:r>
              <a:rPr lang="en-US" dirty="0" smtClean="0"/>
              <a:t>Have used other fare machines before</a:t>
            </a:r>
          </a:p>
          <a:p>
            <a:pPr eaLnBrk="1" hangingPunct="1"/>
            <a:r>
              <a:rPr lang="en-US" dirty="0" smtClean="0"/>
              <a:t>Skills?</a:t>
            </a:r>
          </a:p>
          <a:p>
            <a:pPr lvl="1" eaLnBrk="1" hangingPunct="1"/>
            <a:r>
              <a:rPr lang="en-US" dirty="0" smtClean="0"/>
              <a:t>Probably knows how to put cards into ATM</a:t>
            </a:r>
          </a:p>
          <a:p>
            <a:pPr lvl="1" eaLnBrk="1" hangingPunct="1"/>
            <a:r>
              <a:rPr lang="en-US" dirty="0" smtClean="0"/>
              <a:t>English ranges from rudimentary to native speaker</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16898" y="990601"/>
            <a:ext cx="327385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687484967"/>
      </p:ext>
    </p:extLst>
  </p:cSld>
  <p:clrMapOvr>
    <a:masterClrMapping/>
  </p:clrMapOvr>
  <p:transition>
    <p:strips/>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body" idx="1"/>
          </p:nvPr>
        </p:nvSpPr>
        <p:spPr>
          <a:xfrm>
            <a:off x="457200" y="1557338"/>
            <a:ext cx="8382000" cy="4535487"/>
          </a:xfrm>
        </p:spPr>
        <p:txBody>
          <a:bodyPr/>
          <a:lstStyle/>
          <a:p>
            <a:pPr eaLnBrk="1" hangingPunct="1"/>
            <a:r>
              <a:rPr lang="en-US" dirty="0" smtClean="0"/>
              <a:t>Work habits and preferences?</a:t>
            </a:r>
            <a:endParaRPr lang="en-US" sz="2800" dirty="0" smtClean="0"/>
          </a:p>
          <a:p>
            <a:pPr lvl="1" eaLnBrk="1" hangingPunct="1"/>
            <a:r>
              <a:rPr lang="en-US" dirty="0" smtClean="0"/>
              <a:t>Some people use subway 5 days a week</a:t>
            </a:r>
          </a:p>
          <a:p>
            <a:pPr lvl="1" eaLnBrk="1" hangingPunct="1"/>
            <a:r>
              <a:rPr lang="en-US" dirty="0" smtClean="0"/>
              <a:t>Others are first time use (tourists)</a:t>
            </a:r>
          </a:p>
          <a:p>
            <a:pPr eaLnBrk="1" hangingPunct="1"/>
            <a:r>
              <a:rPr lang="en-US" dirty="0" smtClean="0"/>
              <a:t>Physical characteristics?</a:t>
            </a:r>
          </a:p>
          <a:p>
            <a:pPr lvl="1" eaLnBrk="1" hangingPunct="1"/>
            <a:r>
              <a:rPr lang="en-US" dirty="0" smtClean="0"/>
              <a:t>Varying heights </a:t>
            </a:r>
            <a:r>
              <a:rPr lang="en-US" dirty="0" smtClean="0">
                <a:latin typeface="Symbol" pitchFamily="18" charset="2"/>
              </a:rPr>
              <a:t>-&gt;</a:t>
            </a:r>
            <a:r>
              <a:rPr lang="en-US" dirty="0" smtClean="0"/>
              <a:t> don’t make it too high or too low</a:t>
            </a:r>
          </a:p>
          <a:p>
            <a:pPr eaLnBrk="1" hangingPunct="1"/>
            <a:endParaRPr lang="en-US" dirty="0" smtClean="0"/>
          </a:p>
        </p:txBody>
      </p:sp>
      <p:sp>
        <p:nvSpPr>
          <p:cNvPr id="13315" name="Rectangle 3"/>
          <p:cNvSpPr>
            <a:spLocks noGrp="1" noChangeArrowheads="1"/>
          </p:cNvSpPr>
          <p:nvPr>
            <p:ph type="title"/>
          </p:nvPr>
        </p:nvSpPr>
        <p:spPr/>
        <p:txBody>
          <a:bodyPr/>
          <a:lstStyle/>
          <a:p>
            <a:pPr eaLnBrk="1" hangingPunct="1"/>
            <a:r>
              <a:rPr lang="en-US" dirty="0"/>
              <a:t>Who Uses Ticket Machines?</a:t>
            </a:r>
            <a:endParaRPr lang="en-US" dirty="0" smtClean="0"/>
          </a:p>
        </p:txBody>
      </p:sp>
    </p:spTree>
    <p:extLst>
      <p:ext uri="{BB962C8B-B14F-4D97-AF65-F5344CB8AC3E}">
        <p14:creationId xmlns:p14="http://schemas.microsoft.com/office/powerpoint/2010/main" val="4038232452"/>
      </p:ext>
    </p:extLst>
  </p:cSld>
  <p:clrMapOvr>
    <a:masterClrMapping/>
  </p:clrMapOvr>
  <p:transition>
    <p:strips/>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46"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Why is Good Design Important?</a:t>
            </a:r>
          </a:p>
        </p:txBody>
      </p:sp>
      <p:sp>
        <p:nvSpPr>
          <p:cNvPr id="6147" name="Rectangle 3"/>
          <p:cNvSpPr>
            <a:spLocks noGrp="1"/>
          </p:cNvSpPr>
          <p:nvPr>
            <p:ph type="body" idx="4294967295"/>
          </p:nvPr>
        </p:nvSpPr>
        <p:spPr>
          <a:xfrm>
            <a:off x="457200" y="1524000"/>
            <a:ext cx="8458200" cy="5072062"/>
          </a:xfrm>
        </p:spPr>
        <p:txBody>
          <a:bodyPr/>
          <a:lstStyle/>
          <a:p>
            <a:r>
              <a:rPr lang="en-US" sz="3000" dirty="0" smtClean="0">
                <a:cs typeface="Verdana" pitchFamily="34" charset="0"/>
              </a:rPr>
              <a:t>Computing now touches every part of life</a:t>
            </a:r>
            <a:endParaRPr lang="en-US" sz="2600" dirty="0" smtClean="0">
              <a:cs typeface="Verdana" pitchFamily="34" charset="0"/>
            </a:endParaRPr>
          </a:p>
          <a:p>
            <a:pPr lvl="1"/>
            <a:r>
              <a:rPr lang="en-US" sz="2600" dirty="0" smtClean="0">
                <a:cs typeface="Verdana" pitchFamily="34" charset="0"/>
              </a:rPr>
              <a:t>Great UX design now a differentiating factor</a:t>
            </a:r>
          </a:p>
          <a:p>
            <a:pPr lvl="1"/>
            <a:r>
              <a:rPr lang="en-US" dirty="0" smtClean="0">
                <a:cs typeface="Verdana" pitchFamily="34" charset="0"/>
              </a:rPr>
              <a:t>Great UX design also essential for </a:t>
            </a:r>
            <a:r>
              <a:rPr lang="en-US" sz="2600" dirty="0" smtClean="0">
                <a:cs typeface="Verdana" pitchFamily="34" charset="0"/>
              </a:rPr>
              <a:t>reliability, security</a:t>
            </a:r>
            <a:endParaRPr lang="en-US" dirty="0">
              <a:cs typeface="Verdana" pitchFamily="34" charset="0"/>
            </a:endParaRPr>
          </a:p>
          <a:p>
            <a:pPr lvl="1"/>
            <a:r>
              <a:rPr lang="en-US" sz="2600" dirty="0" smtClean="0">
                <a:cs typeface="Verdana" pitchFamily="34" charset="0"/>
              </a:rPr>
              <a:t>Great UX design is only way we can achieve full potential of computing</a:t>
            </a:r>
          </a:p>
        </p:txBody>
      </p:sp>
      <p:pic>
        <p:nvPicPr>
          <p:cNvPr id="6148" name="Picture 3"/>
          <p:cNvPicPr>
            <a:picLocks noGrp="1" noChangeAspect="1" noChangeArrowheads="1"/>
          </p:cNvPicPr>
          <p:nvPr>
            <p:ph idx="4294967295"/>
          </p:nvPr>
        </p:nvPicPr>
        <p:blipFill>
          <a:blip r:embed="rId3">
            <a:extLst>
              <a:ext uri="{28A0092B-C50C-407E-A947-70E740481C1C}">
                <a14:useLocalDpi xmlns:a14="http://schemas.microsoft.com/office/drawing/2010/main" val="0"/>
              </a:ext>
            </a:extLst>
          </a:blip>
          <a:srcRect/>
          <a:stretch>
            <a:fillRect/>
          </a:stretch>
        </p:blipFill>
        <p:spPr>
          <a:xfrm>
            <a:off x="5952061" y="4256412"/>
            <a:ext cx="3115739" cy="2525388"/>
          </a:xfrm>
          <a:noFill/>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9" name="Picture 5" descr="india-mobil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57400" y="4256411"/>
            <a:ext cx="3811387" cy="25253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50" name="Picture 5" descr="http://www.summittechnologies.ca/products/images_products/bodymedia1a.jp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 y="4256134"/>
            <a:ext cx="1897063" cy="252884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67790320"/>
      </p:ext>
    </p:extLst>
  </p:cSld>
  <p:clrMapOvr>
    <a:masterClrMapping/>
  </p:clrMapOvr>
  <p:transition>
    <p:strips/>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4338" name="Rectangle 2"/>
          <p:cNvSpPr>
            <a:spLocks noGrp="1" noChangeArrowheads="1"/>
          </p:cNvSpPr>
          <p:nvPr>
            <p:ph type="title"/>
          </p:nvPr>
        </p:nvSpPr>
        <p:spPr/>
        <p:txBody>
          <a:bodyPr/>
          <a:lstStyle/>
          <a:p>
            <a:pPr eaLnBrk="1" hangingPunct="1"/>
            <a:r>
              <a:rPr lang="en-US" smtClean="0"/>
              <a:t>What Tasks?</a:t>
            </a:r>
          </a:p>
        </p:txBody>
      </p:sp>
      <p:sp>
        <p:nvSpPr>
          <p:cNvPr id="14339" name="Rectangle 3"/>
          <p:cNvSpPr>
            <a:spLocks noGrp="1" noChangeArrowheads="1"/>
          </p:cNvSpPr>
          <p:nvPr>
            <p:ph type="body" idx="1"/>
          </p:nvPr>
        </p:nvSpPr>
        <p:spPr>
          <a:xfrm>
            <a:off x="609600" y="1371600"/>
            <a:ext cx="8077200" cy="4525963"/>
          </a:xfrm>
        </p:spPr>
        <p:txBody>
          <a:bodyPr/>
          <a:lstStyle/>
          <a:p>
            <a:pPr eaLnBrk="1" hangingPunct="1"/>
            <a:r>
              <a:rPr lang="en-US" dirty="0" smtClean="0"/>
              <a:t>Important for automation </a:t>
            </a:r>
            <a:br>
              <a:rPr lang="en-US" dirty="0" smtClean="0"/>
            </a:br>
            <a:r>
              <a:rPr lang="en-US" dirty="0" smtClean="0"/>
              <a:t>and new functionality</a:t>
            </a:r>
          </a:p>
          <a:p>
            <a:pPr eaLnBrk="1" hangingPunct="1"/>
            <a:r>
              <a:rPr lang="en-US" dirty="0" smtClean="0"/>
              <a:t>Understand relative importance of tasks and make those shorter / easier (vs rare tasks)</a:t>
            </a:r>
          </a:p>
          <a:p>
            <a:pPr lvl="1" eaLnBrk="1" hangingPunct="1"/>
            <a:r>
              <a:rPr lang="en-US" dirty="0" smtClean="0"/>
              <a:t>“</a:t>
            </a:r>
            <a:r>
              <a:rPr lang="en-US" dirty="0"/>
              <a:t>Simple things should be simple, complex things should be possible</a:t>
            </a:r>
            <a:r>
              <a:rPr lang="en-US" dirty="0" smtClean="0"/>
              <a:t>” – Alan Kay</a:t>
            </a:r>
          </a:p>
          <a:p>
            <a:pPr eaLnBrk="1" hangingPunct="1"/>
            <a:r>
              <a:rPr lang="en-US" dirty="0" smtClean="0"/>
              <a:t>Example tasks</a:t>
            </a:r>
          </a:p>
          <a:p>
            <a:pPr lvl="1" eaLnBrk="1" hangingPunct="1"/>
            <a:r>
              <a:rPr lang="en-US" dirty="0"/>
              <a:t>Figure out destination</a:t>
            </a:r>
          </a:p>
          <a:p>
            <a:pPr lvl="1" eaLnBrk="1" hangingPunct="1"/>
            <a:r>
              <a:rPr lang="en-US" dirty="0" smtClean="0"/>
              <a:t>Buy one or more tickets (this failed for me in NYC)</a:t>
            </a:r>
          </a:p>
          <a:p>
            <a:pPr lvl="1" eaLnBrk="1" hangingPunct="1"/>
            <a:r>
              <a:rPr lang="en-US" dirty="0" smtClean="0"/>
              <a:t>Refill existing card</a:t>
            </a:r>
          </a:p>
        </p:txBody>
      </p:sp>
      <p:pic>
        <p:nvPicPr>
          <p:cNvPr id="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93944" y="76200"/>
            <a:ext cx="327385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33197579"/>
      </p:ext>
    </p:extLst>
  </p:cSld>
  <p:clrMapOvr>
    <a:masterClrMapping/>
  </p:clrMapOvr>
  <p:transition>
    <p:strips/>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p:txBody>
          <a:bodyPr/>
          <a:lstStyle/>
          <a:p>
            <a:pPr eaLnBrk="1" hangingPunct="1"/>
            <a:r>
              <a:rPr lang="en-US" smtClean="0"/>
              <a:t>Where is the Task Performed?</a:t>
            </a:r>
          </a:p>
        </p:txBody>
      </p:sp>
      <p:sp>
        <p:nvSpPr>
          <p:cNvPr id="722947" name="Rectangle 3"/>
          <p:cNvSpPr>
            <a:spLocks noGrp="1" noChangeArrowheads="1"/>
          </p:cNvSpPr>
          <p:nvPr>
            <p:ph type="body" idx="1"/>
          </p:nvPr>
        </p:nvSpPr>
        <p:spPr/>
        <p:txBody>
          <a:bodyPr/>
          <a:lstStyle/>
          <a:p>
            <a:pPr eaLnBrk="1" hangingPunct="1"/>
            <a:r>
              <a:rPr lang="en-US" smtClean="0"/>
              <a:t>Office, laboratory, point of sale?</a:t>
            </a:r>
          </a:p>
          <a:p>
            <a:pPr eaLnBrk="1" hangingPunct="1"/>
            <a:r>
              <a:rPr lang="en-US" smtClean="0"/>
              <a:t>Effects of environment on users?</a:t>
            </a:r>
          </a:p>
          <a:p>
            <a:pPr eaLnBrk="1" hangingPunct="1"/>
            <a:r>
              <a:rPr lang="en-US" smtClean="0"/>
              <a:t>Users under stress?</a:t>
            </a:r>
          </a:p>
          <a:p>
            <a:pPr eaLnBrk="1" hangingPunct="1"/>
            <a:r>
              <a:rPr lang="en-US" smtClean="0"/>
              <a:t>Confidentiality required?</a:t>
            </a:r>
          </a:p>
          <a:p>
            <a:pPr eaLnBrk="1" hangingPunct="1"/>
            <a:r>
              <a:rPr lang="en-US" smtClean="0"/>
              <a:t>Wet, dirty, or slippery hands?</a:t>
            </a:r>
          </a:p>
          <a:p>
            <a:pPr eaLnBrk="1" hangingPunct="1"/>
            <a:r>
              <a:rPr lang="en-US" smtClean="0"/>
              <a:t>Soft drinks?</a:t>
            </a:r>
          </a:p>
          <a:p>
            <a:pPr eaLnBrk="1" hangingPunct="1"/>
            <a:r>
              <a:rPr lang="en-US" smtClean="0"/>
              <a:t>Lighting?</a:t>
            </a:r>
          </a:p>
          <a:p>
            <a:pPr eaLnBrk="1" hangingPunct="1"/>
            <a:r>
              <a:rPr lang="en-US" smtClean="0"/>
              <a:t>Noise?</a:t>
            </a:r>
          </a:p>
          <a:p>
            <a:pPr eaLnBrk="1" hangingPunct="1"/>
            <a:endParaRPr lang="en-US" smtClean="0"/>
          </a:p>
          <a:p>
            <a:pPr eaLnBrk="1" hangingPunct="1"/>
            <a:endParaRPr lang="en-US" smtClean="0"/>
          </a:p>
          <a:p>
            <a:pPr eaLnBrk="1" hangingPunct="1"/>
            <a:endParaRPr lang="en-US" smtClean="0"/>
          </a:p>
        </p:txBody>
      </p:sp>
      <p:pic>
        <p:nvPicPr>
          <p:cNvPr id="15364" name="Picture 4" descr="The image “http://us.news2.yimg.com/us.yimg.com/p/afp/20041231/capt.sge.szl02.311204223816.photo02.photo.default-288x355.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48400" y="1190625"/>
            <a:ext cx="2743200" cy="3381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5365" name="Picture 5" descr="pda-v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48400" y="4648200"/>
            <a:ext cx="274320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19811140"/>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22947">
                                            <p:txEl>
                                              <p:pRg st="4" end="4"/>
                                            </p:txEl>
                                          </p:spTgt>
                                        </p:tgtEl>
                                        <p:attrNameLst>
                                          <p:attrName>style.visibility</p:attrName>
                                        </p:attrNameLst>
                                      </p:cBhvr>
                                      <p:to>
                                        <p:strVal val="visible"/>
                                      </p:to>
                                    </p:set>
                                    <p:animEffect transition="in" filter="dissolve">
                                      <p:cBhvr>
                                        <p:cTn id="7" dur="500"/>
                                        <p:tgtEl>
                                          <p:spTgt spid="722947">
                                            <p:txEl>
                                              <p:pRg st="4" end="4"/>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22947">
                                            <p:txEl>
                                              <p:pRg st="5" end="5"/>
                                            </p:txEl>
                                          </p:spTgt>
                                        </p:tgtEl>
                                        <p:attrNameLst>
                                          <p:attrName>style.visibility</p:attrName>
                                        </p:attrNameLst>
                                      </p:cBhvr>
                                      <p:to>
                                        <p:strVal val="visible"/>
                                      </p:to>
                                    </p:set>
                                    <p:animEffect transition="in" filter="dissolve">
                                      <p:cBhvr>
                                        <p:cTn id="10" dur="500"/>
                                        <p:tgtEl>
                                          <p:spTgt spid="722947">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22947">
                                            <p:txEl>
                                              <p:pRg st="6" end="6"/>
                                            </p:txEl>
                                          </p:spTgt>
                                        </p:tgtEl>
                                        <p:attrNameLst>
                                          <p:attrName>style.visibility</p:attrName>
                                        </p:attrNameLst>
                                      </p:cBhvr>
                                      <p:to>
                                        <p:strVal val="visible"/>
                                      </p:to>
                                    </p:set>
                                    <p:animEffect transition="in" filter="dissolve">
                                      <p:cBhvr>
                                        <p:cTn id="13" dur="500"/>
                                        <p:tgtEl>
                                          <p:spTgt spid="722947">
                                            <p:txEl>
                                              <p:pRg st="6" end="6"/>
                                            </p:txEl>
                                          </p:spTgt>
                                        </p:tgtEl>
                                      </p:cBhvr>
                                    </p:animEffect>
                                  </p:childTnLst>
                                </p:cTn>
                              </p:par>
                              <p:par>
                                <p:cTn id="14" presetID="9" presetClass="entr" presetSubtype="0" fill="hold" nodeType="withEffect">
                                  <p:stCondLst>
                                    <p:cond delay="0"/>
                                  </p:stCondLst>
                                  <p:childTnLst>
                                    <p:set>
                                      <p:cBhvr>
                                        <p:cTn id="15" dur="1" fill="hold">
                                          <p:stCondLst>
                                            <p:cond delay="0"/>
                                          </p:stCondLst>
                                        </p:cTn>
                                        <p:tgtEl>
                                          <p:spTgt spid="722947">
                                            <p:txEl>
                                              <p:pRg st="7" end="7"/>
                                            </p:txEl>
                                          </p:spTgt>
                                        </p:tgtEl>
                                        <p:attrNameLst>
                                          <p:attrName>style.visibility</p:attrName>
                                        </p:attrNameLst>
                                      </p:cBhvr>
                                      <p:to>
                                        <p:strVal val="visible"/>
                                      </p:to>
                                    </p:set>
                                    <p:animEffect transition="in" filter="dissolve">
                                      <p:cBhvr>
                                        <p:cTn id="16" dur="500"/>
                                        <p:tgtEl>
                                          <p:spTgt spid="722947">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6386" name="Rectangle 2"/>
          <p:cNvSpPr>
            <a:spLocks noGrp="1" noChangeArrowheads="1"/>
          </p:cNvSpPr>
          <p:nvPr>
            <p:ph type="body" idx="1"/>
          </p:nvPr>
        </p:nvSpPr>
        <p:spPr>
          <a:xfrm>
            <a:off x="457200" y="902018"/>
            <a:ext cx="8458200" cy="5072062"/>
          </a:xfrm>
        </p:spPr>
        <p:txBody>
          <a:bodyPr/>
          <a:lstStyle/>
          <a:p>
            <a:pPr eaLnBrk="1" hangingPunct="1"/>
            <a:r>
              <a:rPr lang="en-US" dirty="0" smtClean="0"/>
              <a:t>Public data?</a:t>
            </a:r>
          </a:p>
          <a:p>
            <a:pPr lvl="1" eaLnBrk="1" hangingPunct="1"/>
            <a:r>
              <a:rPr lang="en-US" dirty="0" smtClean="0"/>
              <a:t>Open government records, public web sites</a:t>
            </a:r>
          </a:p>
          <a:p>
            <a:pPr eaLnBrk="1" hangingPunct="1"/>
            <a:r>
              <a:rPr lang="en-US" dirty="0" smtClean="0"/>
              <a:t>Personal data?</a:t>
            </a:r>
          </a:p>
          <a:p>
            <a:pPr lvl="1" eaLnBrk="1" hangingPunct="1"/>
            <a:r>
              <a:rPr lang="en-US" dirty="0" smtClean="0"/>
              <a:t>Ex. health records, bank records</a:t>
            </a:r>
          </a:p>
          <a:p>
            <a:pPr lvl="1" eaLnBrk="1" hangingPunct="1"/>
            <a:r>
              <a:rPr lang="en-US" dirty="0" smtClean="0"/>
              <a:t>Always accessed at same machine?</a:t>
            </a:r>
          </a:p>
          <a:p>
            <a:pPr lvl="1" eaLnBrk="1" hangingPunct="1"/>
            <a:r>
              <a:rPr lang="en-US" dirty="0" smtClean="0"/>
              <a:t>Do users move between machines?</a:t>
            </a:r>
          </a:p>
          <a:p>
            <a:pPr eaLnBrk="1" hangingPunct="1"/>
            <a:r>
              <a:rPr lang="en-US" dirty="0" smtClean="0"/>
              <a:t>Common data?</a:t>
            </a:r>
          </a:p>
          <a:p>
            <a:pPr lvl="1" eaLnBrk="1" hangingPunct="1"/>
            <a:r>
              <a:rPr lang="en-US" dirty="0" smtClean="0"/>
              <a:t>Used concurrently?</a:t>
            </a:r>
          </a:p>
          <a:p>
            <a:pPr lvl="1" eaLnBrk="1" hangingPunct="1"/>
            <a:r>
              <a:rPr lang="en-US" dirty="0" smtClean="0"/>
              <a:t>Passed sequentially between users?</a:t>
            </a:r>
          </a:p>
          <a:p>
            <a:pPr eaLnBrk="1" hangingPunct="1"/>
            <a:r>
              <a:rPr lang="en-US" dirty="0" smtClean="0"/>
              <a:t>Remote access required?</a:t>
            </a:r>
          </a:p>
          <a:p>
            <a:pPr eaLnBrk="1" hangingPunct="1"/>
            <a:r>
              <a:rPr lang="en-US" dirty="0" smtClean="0"/>
              <a:t>Access to data restricted?</a:t>
            </a:r>
          </a:p>
          <a:p>
            <a:pPr eaLnBrk="1" hangingPunct="1"/>
            <a:endParaRPr lang="en-US" dirty="0" smtClean="0"/>
          </a:p>
        </p:txBody>
      </p:sp>
      <p:sp>
        <p:nvSpPr>
          <p:cNvPr id="16387" name="Rectangle 3"/>
          <p:cNvSpPr>
            <a:spLocks noGrp="1" noChangeArrowheads="1"/>
          </p:cNvSpPr>
          <p:nvPr>
            <p:ph type="title"/>
          </p:nvPr>
        </p:nvSpPr>
        <p:spPr/>
        <p:txBody>
          <a:bodyPr/>
          <a:lstStyle/>
          <a:p>
            <a:pPr eaLnBrk="1" hangingPunct="1"/>
            <a:r>
              <a:rPr lang="en-US" dirty="0" smtClean="0"/>
              <a:t>Relationship Between Users &amp; Data?</a:t>
            </a:r>
          </a:p>
        </p:txBody>
      </p:sp>
      <p:pic>
        <p:nvPicPr>
          <p:cNvPr id="16388" name="Picture 4" descr="j0282916[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39000" y="4689475"/>
            <a:ext cx="1595438" cy="163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02288527"/>
      </p:ext>
    </p:extLst>
  </p:cSld>
  <p:clrMapOvr>
    <a:masterClrMapping/>
  </p:clrMapOvr>
  <p:transition>
    <p:strips/>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Rectangle 2"/>
          <p:cNvSpPr>
            <a:spLocks noGrp="1" noChangeArrowheads="1"/>
          </p:cNvSpPr>
          <p:nvPr>
            <p:ph type="title"/>
          </p:nvPr>
        </p:nvSpPr>
        <p:spPr/>
        <p:txBody>
          <a:bodyPr/>
          <a:lstStyle/>
          <a:p>
            <a:pPr eaLnBrk="1" hangingPunct="1"/>
            <a:r>
              <a:rPr lang="en-US" dirty="0" smtClean="0"/>
              <a:t>Other Tools Users Have?</a:t>
            </a:r>
          </a:p>
        </p:txBody>
      </p:sp>
      <p:sp>
        <p:nvSpPr>
          <p:cNvPr id="17411" name="Rectangle 3"/>
          <p:cNvSpPr>
            <a:spLocks noGrp="1" noChangeArrowheads="1"/>
          </p:cNvSpPr>
          <p:nvPr>
            <p:ph type="body" idx="1"/>
          </p:nvPr>
        </p:nvSpPr>
        <p:spPr/>
        <p:txBody>
          <a:bodyPr/>
          <a:lstStyle/>
          <a:p>
            <a:pPr eaLnBrk="1" hangingPunct="1">
              <a:lnSpc>
                <a:spcPct val="90000"/>
              </a:lnSpc>
            </a:pPr>
            <a:r>
              <a:rPr lang="en-US" dirty="0" smtClean="0"/>
              <a:t>More than just compatibility</a:t>
            </a:r>
          </a:p>
          <a:p>
            <a:pPr eaLnBrk="1" hangingPunct="1">
              <a:lnSpc>
                <a:spcPct val="90000"/>
              </a:lnSpc>
            </a:pPr>
            <a:r>
              <a:rPr lang="en-US" dirty="0" smtClean="0"/>
              <a:t>How user works with set</a:t>
            </a:r>
            <a:br>
              <a:rPr lang="en-US" dirty="0" smtClean="0"/>
            </a:br>
            <a:r>
              <a:rPr lang="en-US" dirty="0" smtClean="0"/>
              <a:t>of tools to get things done</a:t>
            </a:r>
          </a:p>
          <a:p>
            <a:pPr eaLnBrk="1" hangingPunct="1">
              <a:lnSpc>
                <a:spcPct val="90000"/>
              </a:lnSpc>
            </a:pPr>
            <a:r>
              <a:rPr lang="en-US" dirty="0" smtClean="0"/>
              <a:t>Examples:</a:t>
            </a:r>
          </a:p>
          <a:p>
            <a:pPr lvl="1" eaLnBrk="1" hangingPunct="1">
              <a:lnSpc>
                <a:spcPct val="90000"/>
              </a:lnSpc>
            </a:pPr>
            <a:r>
              <a:rPr lang="en-US" dirty="0" smtClean="0"/>
              <a:t>Subway maps</a:t>
            </a:r>
          </a:p>
          <a:p>
            <a:pPr lvl="1" eaLnBrk="1" hangingPunct="1">
              <a:lnSpc>
                <a:spcPct val="90000"/>
              </a:lnSpc>
            </a:pPr>
            <a:r>
              <a:rPr lang="en-US" dirty="0" smtClean="0"/>
              <a:t>Person behind counter</a:t>
            </a:r>
          </a:p>
          <a:p>
            <a:pPr lvl="1" eaLnBrk="1" hangingPunct="1">
              <a:lnSpc>
                <a:spcPct val="90000"/>
              </a:lnSpc>
            </a:pPr>
            <a:r>
              <a:rPr lang="en-US" dirty="0" smtClean="0"/>
              <a:t>Personal maps (maybe)</a:t>
            </a:r>
          </a:p>
          <a:p>
            <a:pPr lvl="1" eaLnBrk="1" hangingPunct="1">
              <a:lnSpc>
                <a:spcPct val="90000"/>
              </a:lnSpc>
            </a:pPr>
            <a:r>
              <a:rPr lang="en-US" dirty="0" smtClean="0"/>
              <a:t>Smartphones</a:t>
            </a:r>
          </a:p>
        </p:txBody>
      </p:sp>
      <p:pic>
        <p:nvPicPr>
          <p:cNvPr id="17412" name="Picture 4" descr="MCj0215314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000" y="3124200"/>
            <a:ext cx="1755775" cy="1828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3944" y="1066800"/>
            <a:ext cx="3273856" cy="228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19332792"/>
      </p:ext>
    </p:extLst>
  </p:cSld>
  <p:clrMapOvr>
    <a:masterClrMapping/>
  </p:clrMapOvr>
  <p:transition>
    <p:strips/>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8434" name="Rectangle 2"/>
          <p:cNvSpPr>
            <a:spLocks noGrp="1" noChangeArrowheads="1"/>
          </p:cNvSpPr>
          <p:nvPr>
            <p:ph type="body" idx="1"/>
          </p:nvPr>
        </p:nvSpPr>
        <p:spPr>
          <a:xfrm>
            <a:off x="457200" y="1557338"/>
            <a:ext cx="8153400" cy="4535487"/>
          </a:xfrm>
        </p:spPr>
        <p:txBody>
          <a:bodyPr/>
          <a:lstStyle/>
          <a:p>
            <a:pPr eaLnBrk="1" hangingPunct="1"/>
            <a:r>
              <a:rPr lang="en-US" dirty="0" smtClean="0"/>
              <a:t>Frequent users may remember more details</a:t>
            </a:r>
          </a:p>
          <a:p>
            <a:pPr eaLnBrk="1" hangingPunct="1"/>
            <a:r>
              <a:rPr lang="en-US" dirty="0" smtClean="0"/>
              <a:t>Infrequent users may need more help</a:t>
            </a:r>
          </a:p>
          <a:p>
            <a:pPr lvl="1" eaLnBrk="1" hangingPunct="1"/>
            <a:r>
              <a:rPr lang="en-US" dirty="0" smtClean="0"/>
              <a:t>Even for simple operations</a:t>
            </a:r>
          </a:p>
          <a:p>
            <a:pPr lvl="1" eaLnBrk="1" hangingPunct="1"/>
            <a:r>
              <a:rPr lang="en-US" dirty="0" smtClean="0"/>
              <a:t>Make these tasks possible to do</a:t>
            </a:r>
          </a:p>
          <a:p>
            <a:pPr lvl="2" eaLnBrk="1" hangingPunct="1"/>
            <a:r>
              <a:rPr lang="en-US" dirty="0" smtClean="0"/>
              <a:t>Ex. Wizard-based UIs good for rare tasks</a:t>
            </a:r>
          </a:p>
          <a:p>
            <a:pPr eaLnBrk="1" hangingPunct="1"/>
            <a:r>
              <a:rPr lang="en-US" dirty="0" smtClean="0"/>
              <a:t>Which function is performed: </a:t>
            </a:r>
          </a:p>
          <a:p>
            <a:pPr lvl="1" eaLnBrk="1" hangingPunct="1"/>
            <a:r>
              <a:rPr lang="en-US" dirty="0" smtClean="0"/>
              <a:t>Most frequently?</a:t>
            </a:r>
          </a:p>
          <a:p>
            <a:pPr lvl="1" eaLnBrk="1" hangingPunct="1"/>
            <a:r>
              <a:rPr lang="en-US" dirty="0" smtClean="0"/>
              <a:t>By which users?</a:t>
            </a:r>
          </a:p>
          <a:p>
            <a:pPr lvl="1" eaLnBrk="1" hangingPunct="1"/>
            <a:r>
              <a:rPr lang="en-US" dirty="0" smtClean="0"/>
              <a:t>Optimizing system for these tasks will improve    perception of good performance</a:t>
            </a:r>
          </a:p>
          <a:p>
            <a:pPr eaLnBrk="1" hangingPunct="1"/>
            <a:endParaRPr lang="en-US" sz="2200" dirty="0" smtClean="0"/>
          </a:p>
          <a:p>
            <a:pPr eaLnBrk="1" hangingPunct="1"/>
            <a:endParaRPr lang="en-US" sz="2200" dirty="0" smtClean="0"/>
          </a:p>
        </p:txBody>
      </p:sp>
      <p:sp>
        <p:nvSpPr>
          <p:cNvPr id="18435" name="Rectangle 3"/>
          <p:cNvSpPr>
            <a:spLocks noGrp="1" noChangeArrowheads="1"/>
          </p:cNvSpPr>
          <p:nvPr>
            <p:ph type="title"/>
          </p:nvPr>
        </p:nvSpPr>
        <p:spPr/>
        <p:txBody>
          <a:bodyPr/>
          <a:lstStyle/>
          <a:p>
            <a:pPr eaLnBrk="1" hangingPunct="1"/>
            <a:r>
              <a:rPr lang="en-US" dirty="0" smtClean="0"/>
              <a:t>How Often Users Perform the Tasks?</a:t>
            </a:r>
          </a:p>
        </p:txBody>
      </p:sp>
    </p:spTree>
    <p:extLst>
      <p:ext uri="{BB962C8B-B14F-4D97-AF65-F5344CB8AC3E}">
        <p14:creationId xmlns:p14="http://schemas.microsoft.com/office/powerpoint/2010/main" val="3878950778"/>
      </p:ext>
    </p:extLst>
  </p:cSld>
  <p:clrMapOvr>
    <a:masterClrMapping/>
  </p:clrMapOvr>
  <p:transition>
    <p:strips/>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pPr eaLnBrk="1" hangingPunct="1"/>
            <a:r>
              <a:rPr lang="en-US" dirty="0" smtClean="0"/>
              <a:t>Use Variety of Methods to Answer </a:t>
            </a:r>
            <a:br>
              <a:rPr lang="en-US" dirty="0" smtClean="0"/>
            </a:br>
            <a:r>
              <a:rPr lang="en-US" dirty="0" smtClean="0"/>
              <a:t>Task Analysis Questions</a:t>
            </a:r>
          </a:p>
        </p:txBody>
      </p:sp>
      <p:sp>
        <p:nvSpPr>
          <p:cNvPr id="19459" name="Rectangle 3"/>
          <p:cNvSpPr>
            <a:spLocks noGrp="1" noChangeArrowheads="1"/>
          </p:cNvSpPr>
          <p:nvPr>
            <p:ph type="body" idx="1"/>
          </p:nvPr>
        </p:nvSpPr>
        <p:spPr>
          <a:xfrm>
            <a:off x="609600" y="1524000"/>
            <a:ext cx="8229600" cy="4525963"/>
          </a:xfrm>
        </p:spPr>
        <p:txBody>
          <a:bodyPr/>
          <a:lstStyle/>
          <a:p>
            <a:pPr eaLnBrk="1" hangingPunct="1"/>
            <a:r>
              <a:rPr lang="en-US" dirty="0" smtClean="0"/>
              <a:t>Initial task analysis can be done at start of project</a:t>
            </a:r>
          </a:p>
          <a:p>
            <a:pPr eaLnBrk="1" hangingPunct="1"/>
            <a:r>
              <a:rPr lang="en-US" dirty="0" smtClean="0"/>
              <a:t>However, task analysis just a starting point</a:t>
            </a:r>
          </a:p>
          <a:p>
            <a:pPr lvl="1" eaLnBrk="1" hangingPunct="1"/>
            <a:r>
              <a:rPr lang="en-US" dirty="0" smtClean="0"/>
              <a:t>Need to </a:t>
            </a:r>
            <a:r>
              <a:rPr lang="en-US" u="sng" dirty="0" smtClean="0"/>
              <a:t>validate</a:t>
            </a:r>
            <a:r>
              <a:rPr lang="en-US" dirty="0" smtClean="0"/>
              <a:t> your answers</a:t>
            </a:r>
          </a:p>
          <a:p>
            <a:pPr lvl="1" eaLnBrk="1" hangingPunct="1"/>
            <a:r>
              <a:rPr lang="en-US" dirty="0" smtClean="0"/>
              <a:t>And then iterate</a:t>
            </a:r>
          </a:p>
          <a:p>
            <a:pPr eaLnBrk="1" hangingPunct="1"/>
            <a:r>
              <a:rPr lang="en-US" dirty="0" smtClean="0"/>
              <a:t>How do we do this?</a:t>
            </a:r>
          </a:p>
          <a:p>
            <a:pPr lvl="1" eaLnBrk="1" hangingPunct="1"/>
            <a:r>
              <a:rPr lang="en-US" dirty="0" smtClean="0"/>
              <a:t>Triangulate with multiple methods</a:t>
            </a:r>
          </a:p>
          <a:p>
            <a:pPr lvl="2" eaLnBrk="1" hangingPunct="1"/>
            <a:r>
              <a:rPr lang="en-US" dirty="0" smtClean="0">
                <a:solidFill>
                  <a:schemeClr val="tx1"/>
                </a:solidFill>
              </a:rPr>
              <a:t>Ex. Observe prospective users </a:t>
            </a:r>
            <a:br>
              <a:rPr lang="en-US" dirty="0" smtClean="0">
                <a:solidFill>
                  <a:schemeClr val="tx1"/>
                </a:solidFill>
              </a:rPr>
            </a:br>
            <a:r>
              <a:rPr lang="en-US" dirty="0" smtClean="0">
                <a:solidFill>
                  <a:schemeClr val="tx1"/>
                </a:solidFill>
              </a:rPr>
              <a:t>in natural settings</a:t>
            </a:r>
          </a:p>
          <a:p>
            <a:pPr lvl="2" eaLnBrk="1" hangingPunct="1"/>
            <a:r>
              <a:rPr lang="en-US" dirty="0" smtClean="0">
                <a:solidFill>
                  <a:schemeClr val="tx1"/>
                </a:solidFill>
              </a:rPr>
              <a:t>Ex. Interviews</a:t>
            </a:r>
          </a:p>
          <a:p>
            <a:pPr lvl="1" eaLnBrk="1" hangingPunct="1"/>
            <a:r>
              <a:rPr lang="en-US" dirty="0" smtClean="0"/>
              <a:t>Take UCRE class for more methods</a:t>
            </a:r>
          </a:p>
          <a:p>
            <a:pPr eaLnBrk="1" hangingPunct="1"/>
            <a:endParaRPr lang="en-US" dirty="0" smtClean="0"/>
          </a:p>
        </p:txBody>
      </p:sp>
      <p:grpSp>
        <p:nvGrpSpPr>
          <p:cNvPr id="9" name="Group 8"/>
          <p:cNvGrpSpPr/>
          <p:nvPr/>
        </p:nvGrpSpPr>
        <p:grpSpPr>
          <a:xfrm>
            <a:off x="6096000" y="2676525"/>
            <a:ext cx="3124200" cy="2809875"/>
            <a:chOff x="5994400" y="2235200"/>
            <a:chExt cx="3124200" cy="2809875"/>
          </a:xfrm>
        </p:grpSpPr>
        <p:pic>
          <p:nvPicPr>
            <p:cNvPr id="10" name="Picture 16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4400" y="22352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6"/>
            <p:cNvSpPr>
              <a:spLocks noChangeArrowheads="1"/>
            </p:cNvSpPr>
            <p:nvPr/>
          </p:nvSpPr>
          <p:spPr bwMode="auto">
            <a:xfrm>
              <a:off x="7383462" y="2457450"/>
              <a:ext cx="971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Design</a:t>
              </a:r>
            </a:p>
          </p:txBody>
        </p:sp>
        <p:sp>
          <p:nvSpPr>
            <p:cNvPr id="12" name="Rectangle 7"/>
            <p:cNvSpPr>
              <a:spLocks noChangeArrowheads="1"/>
            </p:cNvSpPr>
            <p:nvPr/>
          </p:nvSpPr>
          <p:spPr bwMode="auto">
            <a:xfrm rot="17174897">
              <a:off x="5815727" y="3272633"/>
              <a:ext cx="1357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Prototype</a:t>
              </a:r>
            </a:p>
          </p:txBody>
        </p:sp>
        <p:sp>
          <p:nvSpPr>
            <p:cNvPr id="13" name="Rectangle 8"/>
            <p:cNvSpPr>
              <a:spLocks noChangeArrowheads="1"/>
            </p:cNvSpPr>
            <p:nvPr/>
          </p:nvSpPr>
          <p:spPr bwMode="auto">
            <a:xfrm>
              <a:off x="7154862" y="4362450"/>
              <a:ext cx="1177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a:solidFill>
                    <a:schemeClr val="accent3">
                      <a:lumMod val="60000"/>
                      <a:lumOff val="40000"/>
                    </a:schemeClr>
                  </a:solidFill>
                  <a:latin typeface="+mj-lt"/>
                </a:rPr>
                <a:t>Evaluate</a:t>
              </a:r>
            </a:p>
          </p:txBody>
        </p:sp>
      </p:grpSp>
    </p:spTree>
    <p:extLst>
      <p:ext uri="{BB962C8B-B14F-4D97-AF65-F5344CB8AC3E}">
        <p14:creationId xmlns:p14="http://schemas.microsoft.com/office/powerpoint/2010/main" val="2697565035"/>
      </p:ext>
    </p:extLst>
  </p:cSld>
  <p:clrMapOvr>
    <a:masterClrMapping/>
  </p:clrMapOvr>
  <p:transition>
    <p:strips/>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480060" y="114300"/>
            <a:ext cx="4130040" cy="1066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482" name="Rectangle 3"/>
          <p:cNvSpPr>
            <a:spLocks noGrp="1" noChangeArrowheads="1"/>
          </p:cNvSpPr>
          <p:nvPr>
            <p:ph type="body" idx="1"/>
          </p:nvPr>
        </p:nvSpPr>
        <p:spPr>
          <a:xfrm>
            <a:off x="457200" y="1371600"/>
            <a:ext cx="8458200" cy="4919662"/>
          </a:xfrm>
        </p:spPr>
        <p:txBody>
          <a:bodyPr/>
          <a:lstStyle/>
          <a:p>
            <a:pPr eaLnBrk="1" hangingPunct="1"/>
            <a:r>
              <a:rPr lang="en-US" dirty="0" smtClean="0"/>
              <a:t>Heated arguments with others on design team</a:t>
            </a:r>
          </a:p>
          <a:p>
            <a:pPr lvl="1" eaLnBrk="1" hangingPunct="1"/>
            <a:r>
              <a:rPr lang="en-US" dirty="0" smtClean="0"/>
              <a:t>What tools, skills, and knowledge do users have?</a:t>
            </a:r>
          </a:p>
          <a:p>
            <a:pPr lvl="1" eaLnBrk="1" hangingPunct="1"/>
            <a:r>
              <a:rPr lang="en-US" dirty="0"/>
              <a:t>Should it be this feature? This layout</a:t>
            </a:r>
            <a:r>
              <a:rPr lang="en-US" dirty="0" smtClean="0"/>
              <a:t>?</a:t>
            </a:r>
            <a:endParaRPr lang="en-US" dirty="0"/>
          </a:p>
          <a:p>
            <a:pPr lvl="1" eaLnBrk="1" hangingPunct="1"/>
            <a:r>
              <a:rPr lang="en-US" dirty="0" smtClean="0"/>
              <a:t>These tend to generate lots of heat, little light</a:t>
            </a:r>
          </a:p>
          <a:p>
            <a:pPr eaLnBrk="1" hangingPunct="1"/>
            <a:r>
              <a:rPr lang="en-US" dirty="0" smtClean="0"/>
              <a:t>Go to real users and get data</a:t>
            </a:r>
          </a:p>
          <a:p>
            <a:pPr lvl="1" eaLnBrk="1" hangingPunct="1"/>
            <a:r>
              <a:rPr lang="en-US" dirty="0" smtClean="0"/>
              <a:t>Find out what they really do</a:t>
            </a:r>
          </a:p>
          <a:p>
            <a:pPr lvl="1" eaLnBrk="1" hangingPunct="1"/>
            <a:r>
              <a:rPr lang="en-US" dirty="0" smtClean="0"/>
              <a:t>Or test early prototypes</a:t>
            </a:r>
          </a:p>
          <a:p>
            <a:pPr eaLnBrk="1" hangingPunct="1"/>
            <a:r>
              <a:rPr lang="en-US" dirty="0" smtClean="0"/>
              <a:t>Are they too busy?</a:t>
            </a:r>
          </a:p>
          <a:p>
            <a:pPr lvl="1" eaLnBrk="1" hangingPunct="1"/>
            <a:r>
              <a:rPr lang="en-US" dirty="0" smtClean="0"/>
              <a:t>Buy their time (t-shirts, coffee mugs)</a:t>
            </a:r>
          </a:p>
          <a:p>
            <a:pPr lvl="1" eaLnBrk="1" hangingPunct="1"/>
            <a:r>
              <a:rPr lang="en-US" dirty="0" smtClean="0"/>
              <a:t>Find substitutes (e.g. medical students)</a:t>
            </a:r>
          </a:p>
          <a:p>
            <a:pPr lvl="1" eaLnBrk="1" hangingPunct="1"/>
            <a:endParaRPr lang="en-US" dirty="0" smtClean="0"/>
          </a:p>
        </p:txBody>
      </p:sp>
      <p:sp>
        <p:nvSpPr>
          <p:cNvPr id="5" name="Title 1"/>
          <p:cNvSpPr>
            <a:spLocks noGrp="1"/>
          </p:cNvSpPr>
          <p:nvPr>
            <p:ph type="title"/>
          </p:nvPr>
        </p:nvSpPr>
        <p:spPr>
          <a:xfrm>
            <a:off x="609600" y="274638"/>
            <a:ext cx="8077200" cy="1143000"/>
          </a:xfrm>
        </p:spPr>
        <p:txBody>
          <a:bodyPr/>
          <a:lstStyle/>
          <a:p>
            <a:r>
              <a:rPr lang="en-US" dirty="0" smtClean="0"/>
              <a:t>Design From Data</a:t>
            </a:r>
            <a:endParaRPr lang="en-US" dirty="0"/>
          </a:p>
        </p:txBody>
      </p:sp>
    </p:spTree>
    <p:extLst>
      <p:ext uri="{BB962C8B-B14F-4D97-AF65-F5344CB8AC3E}">
        <p14:creationId xmlns:p14="http://schemas.microsoft.com/office/powerpoint/2010/main" val="2537332545"/>
      </p:ext>
    </p:extLst>
  </p:cSld>
  <p:clrMapOvr>
    <a:masterClrMapping/>
  </p:clrMapOvr>
  <p:transition>
    <p:strips/>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noChangeArrowheads="1"/>
          </p:cNvSpPr>
          <p:nvPr>
            <p:ph type="title"/>
          </p:nvPr>
        </p:nvSpPr>
        <p:spPr/>
        <p:txBody>
          <a:bodyPr/>
          <a:lstStyle/>
          <a:p>
            <a:pPr eaLnBrk="1" hangingPunct="1"/>
            <a:r>
              <a:rPr lang="en-US" smtClean="0"/>
              <a:t>Selecting Tasks</a:t>
            </a:r>
          </a:p>
        </p:txBody>
      </p:sp>
      <p:sp>
        <p:nvSpPr>
          <p:cNvPr id="768003" name="Rectangle 3"/>
          <p:cNvSpPr>
            <a:spLocks noGrp="1" noChangeArrowheads="1"/>
          </p:cNvSpPr>
          <p:nvPr>
            <p:ph type="body" idx="1"/>
          </p:nvPr>
        </p:nvSpPr>
        <p:spPr>
          <a:xfrm>
            <a:off x="457200" y="1557338"/>
            <a:ext cx="8458200" cy="5072062"/>
          </a:xfrm>
        </p:spPr>
        <p:txBody>
          <a:bodyPr/>
          <a:lstStyle/>
          <a:p>
            <a:pPr eaLnBrk="1" hangingPunct="1"/>
            <a:r>
              <a:rPr lang="en-US" dirty="0" smtClean="0"/>
              <a:t>Given task analysis, choose real tasks users face</a:t>
            </a:r>
          </a:p>
          <a:p>
            <a:pPr lvl="1" eaLnBrk="1" hangingPunct="1"/>
            <a:r>
              <a:rPr lang="en-US" dirty="0" smtClean="0"/>
              <a:t>Use these for usability tests and to drive your design</a:t>
            </a:r>
          </a:p>
          <a:p>
            <a:pPr eaLnBrk="1" hangingPunct="1"/>
            <a:r>
              <a:rPr lang="en-US" dirty="0" smtClean="0"/>
              <a:t>Have mixture of simple and complex tasks</a:t>
            </a:r>
          </a:p>
          <a:p>
            <a:pPr lvl="1" eaLnBrk="1" hangingPunct="1"/>
            <a:r>
              <a:rPr lang="en-US" dirty="0" smtClean="0"/>
              <a:t>Easy tasks (e.g. login or create account)</a:t>
            </a:r>
          </a:p>
          <a:p>
            <a:pPr lvl="1" eaLnBrk="1" hangingPunct="1"/>
            <a:r>
              <a:rPr lang="en-US" dirty="0" smtClean="0"/>
              <a:t>Moderate tasks</a:t>
            </a:r>
          </a:p>
          <a:p>
            <a:pPr lvl="1" eaLnBrk="1" hangingPunct="1"/>
            <a:r>
              <a:rPr lang="en-US" dirty="0" smtClean="0"/>
              <a:t>Difficult tasks (infrequent or for power users)</a:t>
            </a:r>
          </a:p>
          <a:p>
            <a:pPr eaLnBrk="1" hangingPunct="1"/>
            <a:r>
              <a:rPr lang="en-US" dirty="0" smtClean="0"/>
              <a:t>Good tasks </a:t>
            </a:r>
            <a:r>
              <a:rPr lang="en-US" u="sng" dirty="0" smtClean="0"/>
              <a:t>fundamental</a:t>
            </a:r>
            <a:r>
              <a:rPr lang="en-US" dirty="0" smtClean="0"/>
              <a:t> to good usability</a:t>
            </a:r>
          </a:p>
          <a:p>
            <a:pPr lvl="1" eaLnBrk="1" hangingPunct="1"/>
            <a:r>
              <a:rPr lang="en-US" dirty="0" smtClean="0"/>
              <a:t>Does your system support key tasks desired by users?</a:t>
            </a:r>
          </a:p>
          <a:p>
            <a:pPr lvl="1" eaLnBrk="1" hangingPunct="1"/>
            <a:r>
              <a:rPr lang="en-US" dirty="0" smtClean="0"/>
              <a:t>How well does your system support these?</a:t>
            </a:r>
          </a:p>
        </p:txBody>
      </p:sp>
    </p:spTree>
    <p:extLst>
      <p:ext uri="{BB962C8B-B14F-4D97-AF65-F5344CB8AC3E}">
        <p14:creationId xmlns:p14="http://schemas.microsoft.com/office/powerpoint/2010/main" val="1765597400"/>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768003">
                                            <p:txEl>
                                              <p:pRg st="6" end="6"/>
                                            </p:txEl>
                                          </p:spTgt>
                                        </p:tgtEl>
                                        <p:attrNameLst>
                                          <p:attrName>style.visibility</p:attrName>
                                        </p:attrNameLst>
                                      </p:cBhvr>
                                      <p:to>
                                        <p:strVal val="visible"/>
                                      </p:to>
                                    </p:set>
                                    <p:animEffect transition="in" filter="dissolve">
                                      <p:cBhvr>
                                        <p:cTn id="7" dur="500"/>
                                        <p:tgtEl>
                                          <p:spTgt spid="768003">
                                            <p:txEl>
                                              <p:pRg st="6" end="6"/>
                                            </p:txEl>
                                          </p:spTgt>
                                        </p:tgtEl>
                                      </p:cBhvr>
                                    </p:animEffect>
                                  </p:childTnLst>
                                </p:cTn>
                              </p:par>
                              <p:par>
                                <p:cTn id="8" presetID="9" presetClass="entr" presetSubtype="0" fill="hold" nodeType="withEffect">
                                  <p:stCondLst>
                                    <p:cond delay="0"/>
                                  </p:stCondLst>
                                  <p:childTnLst>
                                    <p:set>
                                      <p:cBhvr>
                                        <p:cTn id="9" dur="1" fill="hold">
                                          <p:stCondLst>
                                            <p:cond delay="0"/>
                                          </p:stCondLst>
                                        </p:cTn>
                                        <p:tgtEl>
                                          <p:spTgt spid="768003">
                                            <p:txEl>
                                              <p:pRg st="7" end="7"/>
                                            </p:txEl>
                                          </p:spTgt>
                                        </p:tgtEl>
                                        <p:attrNameLst>
                                          <p:attrName>style.visibility</p:attrName>
                                        </p:attrNameLst>
                                      </p:cBhvr>
                                      <p:to>
                                        <p:strVal val="visible"/>
                                      </p:to>
                                    </p:set>
                                    <p:animEffect transition="in" filter="dissolve">
                                      <p:cBhvr>
                                        <p:cTn id="10" dur="500"/>
                                        <p:tgtEl>
                                          <p:spTgt spid="768003">
                                            <p:txEl>
                                              <p:pRg st="7" end="7"/>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768003">
                                            <p:txEl>
                                              <p:pRg st="8" end="8"/>
                                            </p:txEl>
                                          </p:spTgt>
                                        </p:tgtEl>
                                        <p:attrNameLst>
                                          <p:attrName>style.visibility</p:attrName>
                                        </p:attrNameLst>
                                      </p:cBhvr>
                                      <p:to>
                                        <p:strVal val="visible"/>
                                      </p:to>
                                    </p:set>
                                    <p:animEffect transition="in" filter="dissolve">
                                      <p:cBhvr>
                                        <p:cTn id="13" dur="500"/>
                                        <p:tgtEl>
                                          <p:spTgt spid="768003">
                                            <p:txEl>
                                              <p:pRg st="8" end="8"/>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2098" name="Text Box 2"/>
          <p:cNvSpPr txBox="1">
            <a:spLocks noChangeArrowheads="1"/>
          </p:cNvSpPr>
          <p:nvPr/>
        </p:nvSpPr>
        <p:spPr bwMode="auto">
          <a:xfrm>
            <a:off x="593725" y="4690408"/>
            <a:ext cx="7940675" cy="1938992"/>
          </a:xfrm>
          <a:prstGeom prst="rect">
            <a:avLst/>
          </a:prstGeom>
          <a:solidFill>
            <a:schemeClr val="accent3">
              <a:lumMod val="20000"/>
              <a:lumOff val="80000"/>
            </a:schemeClr>
          </a:solidFill>
          <a:ln>
            <a:noFill/>
          </a:ln>
          <a:effectLst/>
        </p:spPr>
        <p:txBody>
          <a:bodyPr wrap="square">
            <a:spAutoFit/>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spcBef>
                <a:spcPct val="50000"/>
              </a:spcBef>
            </a:pPr>
            <a:r>
              <a:rPr lang="en-US" sz="2400" dirty="0">
                <a:latin typeface="+mj-lt"/>
              </a:rPr>
              <a:t>Manny is in the city at a club and would like to call his girlfriend, Sherry, to see when she will be arriving at the club.  She called from a friend’s house while he was driving, so he couldn’t answer the phone. He would like to check his missed calls and find the number so that he can call her back. </a:t>
            </a:r>
          </a:p>
        </p:txBody>
      </p:sp>
      <p:sp>
        <p:nvSpPr>
          <p:cNvPr id="26627" name="Rectangle 3"/>
          <p:cNvSpPr>
            <a:spLocks noGrp="1" noChangeArrowheads="1"/>
          </p:cNvSpPr>
          <p:nvPr>
            <p:ph type="title"/>
          </p:nvPr>
        </p:nvSpPr>
        <p:spPr/>
        <p:txBody>
          <a:bodyPr/>
          <a:lstStyle/>
          <a:p>
            <a:pPr eaLnBrk="1" hangingPunct="1"/>
            <a:r>
              <a:rPr lang="en-US" smtClean="0"/>
              <a:t>Using Tasks in Design</a:t>
            </a:r>
          </a:p>
        </p:txBody>
      </p:sp>
      <p:sp>
        <p:nvSpPr>
          <p:cNvPr id="26628" name="Rectangle 4"/>
          <p:cNvSpPr>
            <a:spLocks noGrp="1" noChangeArrowheads="1"/>
          </p:cNvSpPr>
          <p:nvPr>
            <p:ph type="body" idx="1"/>
          </p:nvPr>
        </p:nvSpPr>
        <p:spPr/>
        <p:txBody>
          <a:bodyPr/>
          <a:lstStyle/>
          <a:p>
            <a:pPr eaLnBrk="1" hangingPunct="1"/>
            <a:r>
              <a:rPr lang="en-US" dirty="0" smtClean="0"/>
              <a:t>Write up a description of tasks (informal ok)</a:t>
            </a:r>
          </a:p>
          <a:p>
            <a:pPr lvl="1" eaLnBrk="1" hangingPunct="1"/>
            <a:r>
              <a:rPr lang="en-US" dirty="0" smtClean="0"/>
              <a:t>Tells a cohesive and plausible story</a:t>
            </a:r>
          </a:p>
          <a:p>
            <a:pPr lvl="1" eaLnBrk="1" hangingPunct="1"/>
            <a:r>
              <a:rPr lang="en-US" dirty="0" smtClean="0"/>
              <a:t>Run by users and rest of the design team</a:t>
            </a:r>
          </a:p>
          <a:p>
            <a:pPr lvl="2" eaLnBrk="1" hangingPunct="1"/>
            <a:r>
              <a:rPr lang="en-US" sz="2600" dirty="0" smtClean="0"/>
              <a:t>Do they make sense?</a:t>
            </a:r>
          </a:p>
          <a:p>
            <a:pPr lvl="1" eaLnBrk="1" hangingPunct="1"/>
            <a:r>
              <a:rPr lang="en-US" dirty="0" smtClean="0"/>
              <a:t>Can hand task to users on an index card</a:t>
            </a:r>
          </a:p>
          <a:p>
            <a:pPr eaLnBrk="1" hangingPunct="1"/>
            <a:r>
              <a:rPr lang="en-US" dirty="0" smtClean="0"/>
              <a:t>Note task descriptions focus on </a:t>
            </a:r>
            <a:r>
              <a:rPr lang="en-US" u="sng" dirty="0" smtClean="0"/>
              <a:t>what</a:t>
            </a:r>
            <a:r>
              <a:rPr lang="en-US" dirty="0" smtClean="0"/>
              <a:t>, not </a:t>
            </a:r>
            <a:r>
              <a:rPr lang="en-US" u="sng" dirty="0" smtClean="0"/>
              <a:t>how</a:t>
            </a:r>
          </a:p>
          <a:p>
            <a:pPr eaLnBrk="1" hangingPunct="1"/>
            <a:endParaRPr lang="en-US" dirty="0" smtClean="0"/>
          </a:p>
        </p:txBody>
      </p:sp>
    </p:spTree>
    <p:extLst>
      <p:ext uri="{BB962C8B-B14F-4D97-AF65-F5344CB8AC3E}">
        <p14:creationId xmlns:p14="http://schemas.microsoft.com/office/powerpoint/2010/main" val="4168677330"/>
      </p:ext>
    </p:extLst>
  </p:cSld>
  <p:clrMapOvr>
    <a:masterClrMapping/>
  </p:clrMapOvr>
  <p:transition>
    <p:strips/>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72098"/>
                                        </p:tgtEl>
                                        <p:attrNameLst>
                                          <p:attrName>style.visibility</p:attrName>
                                        </p:attrNameLst>
                                      </p:cBhvr>
                                      <p:to>
                                        <p:strVal val="visible"/>
                                      </p:to>
                                    </p:set>
                                    <p:animEffect transition="in" filter="dissolve">
                                      <p:cBhvr>
                                        <p:cTn id="7" dur="500"/>
                                        <p:tgtEl>
                                          <p:spTgt spid="7720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2098" grpId="0" animBg="1" autoUpdateAnimBg="0"/>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Taking a Step Back</a:t>
            </a:r>
            <a:endParaRPr lang="en-US" dirty="0"/>
          </a:p>
        </p:txBody>
      </p:sp>
      <p:sp>
        <p:nvSpPr>
          <p:cNvPr id="3" name="Content Placeholder 2"/>
          <p:cNvSpPr>
            <a:spLocks noGrp="1"/>
          </p:cNvSpPr>
          <p:nvPr>
            <p:ph idx="1"/>
          </p:nvPr>
        </p:nvSpPr>
        <p:spPr/>
        <p:txBody>
          <a:bodyPr/>
          <a:lstStyle/>
          <a:p>
            <a:r>
              <a:rPr lang="en-US" dirty="0" smtClean="0"/>
              <a:t>Most important concepts today</a:t>
            </a:r>
          </a:p>
          <a:p>
            <a:pPr lvl="1"/>
            <a:r>
              <a:rPr lang="en-US" dirty="0" smtClean="0"/>
              <a:t>You are not the user</a:t>
            </a:r>
          </a:p>
          <a:p>
            <a:pPr lvl="1"/>
            <a:r>
              <a:rPr lang="en-US" dirty="0" smtClean="0"/>
              <a:t>Empathy important attribute for good UX design</a:t>
            </a:r>
          </a:p>
          <a:p>
            <a:pPr lvl="1"/>
            <a:r>
              <a:rPr lang="en-US" dirty="0"/>
              <a:t>Iterative </a:t>
            </a:r>
            <a:r>
              <a:rPr lang="en-US" dirty="0" smtClean="0"/>
              <a:t>Design, fail fast (more next lecture)</a:t>
            </a:r>
          </a:p>
          <a:p>
            <a:pPr lvl="1"/>
            <a:r>
              <a:rPr lang="en-US" dirty="0" smtClean="0"/>
              <a:t>Validate your assumptions quickly</a:t>
            </a:r>
          </a:p>
          <a:p>
            <a:pPr lvl="1"/>
            <a:r>
              <a:rPr lang="en-US" dirty="0" smtClean="0"/>
              <a:t>Many ways of measuring usability (depends on goals)</a:t>
            </a:r>
          </a:p>
          <a:p>
            <a:pPr lvl="1"/>
            <a:r>
              <a:rPr lang="en-US" dirty="0" smtClean="0"/>
              <a:t>Design from Data</a:t>
            </a:r>
          </a:p>
          <a:p>
            <a:pPr lvl="1"/>
            <a:endParaRPr lang="en-US" dirty="0" smtClean="0"/>
          </a:p>
          <a:p>
            <a:endParaRPr lang="en-US" dirty="0"/>
          </a:p>
        </p:txBody>
      </p:sp>
    </p:spTree>
    <p:extLst>
      <p:ext uri="{BB962C8B-B14F-4D97-AF65-F5344CB8AC3E}">
        <p14:creationId xmlns:p14="http://schemas.microsoft.com/office/powerpoint/2010/main" val="257082522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0242"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Lots of Examples of Bad Design</a:t>
            </a:r>
          </a:p>
        </p:txBody>
      </p:sp>
      <p:pic>
        <p:nvPicPr>
          <p:cNvPr id="87042" name="Picture 2" descr="http://jackmyers.tv/wp-content/uploads/2013/02/webpagesthatsu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466850"/>
            <a:ext cx="8953500" cy="50863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08423315"/>
      </p:ext>
    </p:extLst>
  </p:cSld>
  <p:clrMapOvr>
    <a:masterClrMapping/>
  </p:clrMapOvr>
  <p:transition>
    <p:dissolve/>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a:t>
            </a:r>
            <a:endParaRPr lang="en-US" dirty="0"/>
          </a:p>
        </p:txBody>
      </p:sp>
      <p:sp>
        <p:nvSpPr>
          <p:cNvPr id="3" name="Content Placeholder 2"/>
          <p:cNvSpPr>
            <a:spLocks noGrp="1"/>
          </p:cNvSpPr>
          <p:nvPr>
            <p:ph idx="1"/>
          </p:nvPr>
        </p:nvSpPr>
        <p:spPr>
          <a:xfrm>
            <a:off x="609600" y="1219200"/>
            <a:ext cx="8382000" cy="4525963"/>
          </a:xfrm>
        </p:spPr>
        <p:txBody>
          <a:bodyPr/>
          <a:lstStyle/>
          <a:p>
            <a:r>
              <a:rPr lang="en-US" dirty="0" smtClean="0"/>
              <a:t>HW0 and HW1 due Friday @ </a:t>
            </a:r>
            <a:r>
              <a:rPr lang="en-US" dirty="0"/>
              <a:t>11:59pm</a:t>
            </a:r>
          </a:p>
          <a:p>
            <a:pPr lvl="1"/>
            <a:r>
              <a:rPr lang="en-US" dirty="0"/>
              <a:t>Submit on </a:t>
            </a:r>
            <a:r>
              <a:rPr lang="en-US" dirty="0" smtClean="0"/>
              <a:t>Canvas, mail TA if still on waitlist</a:t>
            </a:r>
            <a:endParaRPr lang="en-US" dirty="0"/>
          </a:p>
          <a:p>
            <a:r>
              <a:rPr lang="en-US" dirty="0"/>
              <a:t>Get and read book Design of Everyday Things</a:t>
            </a:r>
          </a:p>
          <a:p>
            <a:r>
              <a:rPr lang="en-US" dirty="0"/>
              <a:t>Start tutorials on HTML / CSS if not familiar</a:t>
            </a:r>
          </a:p>
          <a:p>
            <a:r>
              <a:rPr lang="en-US" dirty="0" smtClean="0"/>
              <a:t>Do readings for next class (2 short papers)</a:t>
            </a:r>
          </a:p>
          <a:p>
            <a:pPr lvl="1"/>
            <a:r>
              <a:rPr lang="en-US" sz="2800" u="sng" dirty="0">
                <a:hlinkClick r:id="rId2"/>
              </a:rPr>
              <a:t>Prototyping for tiny </a:t>
            </a:r>
            <a:r>
              <a:rPr lang="en-US" sz="2800" u="sng" dirty="0" smtClean="0">
                <a:hlinkClick r:id="rId2"/>
              </a:rPr>
              <a:t>fingers</a:t>
            </a:r>
            <a:endParaRPr lang="en-US" dirty="0"/>
          </a:p>
          <a:p>
            <a:pPr lvl="1"/>
            <a:r>
              <a:rPr lang="en-US" sz="2800" u="sng" dirty="0">
                <a:hlinkClick r:id="rId3"/>
              </a:rPr>
              <a:t>Some Techniques for Observing </a:t>
            </a:r>
            <a:r>
              <a:rPr lang="en-US" sz="2800" u="sng" dirty="0" smtClean="0">
                <a:hlinkClick r:id="rId3"/>
              </a:rPr>
              <a:t>Users</a:t>
            </a:r>
            <a:endParaRPr lang="en-US" sz="2800" u="sng" dirty="0" smtClean="0"/>
          </a:p>
          <a:p>
            <a:r>
              <a:rPr lang="en-US" dirty="0" smtClean="0"/>
              <a:t>No class Monday</a:t>
            </a:r>
          </a:p>
          <a:p>
            <a:pPr lvl="1"/>
            <a:r>
              <a:rPr lang="en-US" dirty="0" smtClean="0"/>
              <a:t>Make </a:t>
            </a:r>
            <a:r>
              <a:rPr lang="en-US" dirty="0"/>
              <a:t>up lab Wed 10:30am NSH3305 (Sections A + B)</a:t>
            </a:r>
          </a:p>
          <a:p>
            <a:pPr lvl="1"/>
            <a:r>
              <a:rPr lang="en-US" dirty="0"/>
              <a:t>Sections C + D, go to your regular </a:t>
            </a:r>
            <a:r>
              <a:rPr lang="en-US" dirty="0" smtClean="0"/>
              <a:t>lab</a:t>
            </a:r>
            <a:endParaRPr lang="en-US" dirty="0"/>
          </a:p>
        </p:txBody>
      </p:sp>
    </p:spTree>
    <p:extLst>
      <p:ext uri="{BB962C8B-B14F-4D97-AF65-F5344CB8AC3E}">
        <p14:creationId xmlns:p14="http://schemas.microsoft.com/office/powerpoint/2010/main" val="832447545"/>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61284827"/>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Google Testing 41 Shades of Blue</a:t>
            </a:r>
            <a:endParaRPr lang="en-US" dirty="0"/>
          </a:p>
        </p:txBody>
      </p:sp>
      <p:pic>
        <p:nvPicPr>
          <p:cNvPr id="57346"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 y="0"/>
            <a:ext cx="9151620" cy="7052281"/>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152400" y="1032808"/>
            <a:ext cx="5257800" cy="1938992"/>
          </a:xfrm>
          <a:prstGeom prst="rect">
            <a:avLst/>
          </a:prstGeom>
          <a:solidFill>
            <a:srgbClr val="FFFF99"/>
          </a:solidFill>
          <a:ln>
            <a:solidFill>
              <a:schemeClr val="bg1">
                <a:lumMod val="65000"/>
              </a:schemeClr>
            </a:solidFill>
          </a:ln>
        </p:spPr>
        <p:txBody>
          <a:bodyPr wrap="square">
            <a:spAutoFit/>
          </a:bodyPr>
          <a:lstStyle/>
          <a:p>
            <a:r>
              <a:rPr lang="en-US" sz="2400" dirty="0">
                <a:latin typeface="+mj-lt"/>
              </a:rPr>
              <a:t>“Google's engineers apparently couldn't decide on two shades of blue for showing search results, so they tested 41 of them to see which attracted the most clicks. </a:t>
            </a:r>
            <a:r>
              <a:rPr lang="en-US" sz="2400" dirty="0" smtClean="0">
                <a:latin typeface="+mj-lt"/>
              </a:rPr>
              <a:t>” - </a:t>
            </a:r>
            <a:r>
              <a:rPr lang="en-US" sz="2400" dirty="0" err="1" smtClean="0">
                <a:latin typeface="+mj-lt"/>
              </a:rPr>
              <a:t>FastCoDesign</a:t>
            </a:r>
            <a:endParaRPr lang="en-US" sz="2400" dirty="0">
              <a:latin typeface="+mj-lt"/>
            </a:endParaRPr>
          </a:p>
        </p:txBody>
      </p:sp>
    </p:spTree>
    <p:extLst>
      <p:ext uri="{BB962C8B-B14F-4D97-AF65-F5344CB8AC3E}">
        <p14:creationId xmlns:p14="http://schemas.microsoft.com/office/powerpoint/2010/main" val="1974508144"/>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2562" name="Rectangle 2"/>
          <p:cNvSpPr>
            <a:spLocks noGrp="1"/>
          </p:cNvSpPr>
          <p:nvPr>
            <p:ph type="title"/>
          </p:nvPr>
        </p:nvSpPr>
        <p:spPr/>
        <p:txBody>
          <a:bodyPr/>
          <a:lstStyle/>
          <a:p>
            <a:r>
              <a:rPr lang="en-US" dirty="0" smtClean="0"/>
              <a:t>Where People Get Lost in Halo</a:t>
            </a:r>
          </a:p>
        </p:txBody>
      </p:sp>
      <p:sp>
        <p:nvSpPr>
          <p:cNvPr id="322563" name="Rectangle 3"/>
          <p:cNvSpPr>
            <a:spLocks noGrp="1"/>
          </p:cNvSpPr>
          <p:nvPr>
            <p:ph type="body" idx="1"/>
          </p:nvPr>
        </p:nvSpPr>
        <p:spPr/>
        <p:txBody>
          <a:bodyPr/>
          <a:lstStyle/>
          <a:p>
            <a:endParaRPr lang="en-US" smtClean="0"/>
          </a:p>
        </p:txBody>
      </p:sp>
      <p:pic>
        <p:nvPicPr>
          <p:cNvPr id="322565" name="Picture 5" descr="ff_halo6_35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524000"/>
            <a:ext cx="8763000" cy="51323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5278799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11266"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cs typeface="Verdana" pitchFamily="34" charset="0"/>
              </a:rPr>
              <a:t>Examples of Good Designs?</a:t>
            </a:r>
          </a:p>
        </p:txBody>
      </p:sp>
      <p:sp>
        <p:nvSpPr>
          <p:cNvPr id="11267" name="Rectangle 17"/>
          <p:cNvSpPr>
            <a:spLocks noGrp="1"/>
          </p:cNvSpPr>
          <p:nvPr>
            <p:ph type="body" idx="4294967295"/>
          </p:nvPr>
        </p:nvSpPr>
        <p:spPr>
          <a:xfrm>
            <a:off x="457200" y="1557338"/>
            <a:ext cx="8458200" cy="5072062"/>
          </a:xfrm>
        </p:spPr>
        <p:txBody>
          <a:bodyPr/>
          <a:lstStyle/>
          <a:p>
            <a:r>
              <a:rPr lang="en-US" sz="2800" dirty="0" smtClean="0">
                <a:cs typeface="Verdana" pitchFamily="34" charset="0"/>
              </a:rPr>
              <a:t>What do you think are examples of good designs?</a:t>
            </a:r>
          </a:p>
          <a:p>
            <a:pPr lvl="1"/>
            <a:r>
              <a:rPr lang="en-US" sz="2400" dirty="0" smtClean="0">
                <a:cs typeface="Verdana" pitchFamily="34" charset="0"/>
              </a:rPr>
              <a:t>Starbucks app (previous orders, mobile payment)</a:t>
            </a:r>
          </a:p>
          <a:p>
            <a:pPr lvl="1"/>
            <a:r>
              <a:rPr lang="en-US" sz="2400" dirty="0" smtClean="0">
                <a:cs typeface="Verdana" pitchFamily="34" charset="0"/>
              </a:rPr>
              <a:t>Input date (calendar widgets) or text input</a:t>
            </a:r>
            <a:endParaRPr lang="en-US" sz="2400" dirty="0" smtClean="0">
              <a:cs typeface="Verdana" pitchFamily="34" charset="0"/>
            </a:endParaRPr>
          </a:p>
          <a:p>
            <a:pPr lvl="1"/>
            <a:r>
              <a:rPr lang="en-US" sz="2400" dirty="0" smtClean="0">
                <a:cs typeface="Verdana" pitchFamily="34" charset="0"/>
              </a:rPr>
              <a:t>iOS welcome and setup screen</a:t>
            </a:r>
          </a:p>
          <a:p>
            <a:pPr lvl="1"/>
            <a:r>
              <a:rPr lang="en-US" sz="2400" dirty="0" smtClean="0">
                <a:cs typeface="Verdana" pitchFamily="34" charset="0"/>
              </a:rPr>
              <a:t>Kleenex tissues, don’t need to touch box</a:t>
            </a:r>
            <a:endParaRPr lang="en-US" sz="2400" dirty="0">
              <a:cs typeface="Verdana" pitchFamily="34" charset="0"/>
            </a:endParaRPr>
          </a:p>
          <a:p>
            <a:pPr lvl="1"/>
            <a:r>
              <a:rPr lang="en-US" sz="2400" dirty="0" smtClean="0">
                <a:cs typeface="Verdana" pitchFamily="34" charset="0"/>
              </a:rPr>
              <a:t>Apple Pay and Google Pay</a:t>
            </a:r>
            <a:endParaRPr lang="en-US" sz="2400" dirty="0" smtClean="0">
              <a:cs typeface="Verdana" pitchFamily="34" charset="0"/>
            </a:endParaRPr>
          </a:p>
          <a:p>
            <a:pPr lvl="1"/>
            <a:endParaRPr lang="en-US" sz="2800" dirty="0" smtClean="0">
              <a:cs typeface="Verdana" pitchFamily="34" charset="0"/>
            </a:endParaRPr>
          </a:p>
          <a:p>
            <a:endParaRPr lang="en-US" sz="2800" dirty="0">
              <a:cs typeface="Verdana" pitchFamily="34" charset="0"/>
            </a:endParaRPr>
          </a:p>
          <a:p>
            <a:r>
              <a:rPr lang="en-US" sz="2800" dirty="0" smtClean="0">
                <a:cs typeface="Verdana" pitchFamily="34" charset="0"/>
              </a:rPr>
              <a:t>And what kinds of common characteristics?</a:t>
            </a:r>
          </a:p>
        </p:txBody>
      </p:sp>
      <p:sp>
        <p:nvSpPr>
          <p:cNvPr id="2" name="Rectangle 1"/>
          <p:cNvSpPr/>
          <p:nvPr/>
        </p:nvSpPr>
        <p:spPr>
          <a:xfrm>
            <a:off x="-2590800" y="71438"/>
            <a:ext cx="1905000" cy="2971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2119890183"/>
      </p:ext>
    </p:extLst>
  </p:cSld>
  <p:clrMapOvr>
    <a:masterClrMapping/>
  </p:clrMapOvr>
  <p:transition>
    <p:strips/>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55739</TotalTime>
  <Words>4206</Words>
  <Application>Microsoft Office PowerPoint</Application>
  <PresentationFormat>On-screen Show (4:3)</PresentationFormat>
  <Paragraphs>754</Paragraphs>
  <Slides>83</Slides>
  <Notes>49</Notes>
  <HiddenSlides>0</HiddenSlides>
  <MMClips>0</MMClips>
  <ScaleCrop>false</ScaleCrop>
  <HeadingPairs>
    <vt:vector size="4" baseType="variant">
      <vt:variant>
        <vt:lpstr>Theme</vt:lpstr>
      </vt:variant>
      <vt:variant>
        <vt:i4>1</vt:i4>
      </vt:variant>
      <vt:variant>
        <vt:lpstr>Slide Titles</vt:lpstr>
      </vt:variant>
      <vt:variant>
        <vt:i4>83</vt:i4>
      </vt:variant>
    </vt:vector>
  </HeadingPairs>
  <TitlesOfParts>
    <vt:vector size="84" baseType="lpstr">
      <vt:lpstr>Office Theme</vt:lpstr>
      <vt:lpstr>What is Design?</vt:lpstr>
      <vt:lpstr>UI Hall of Fame or Shame?</vt:lpstr>
      <vt:lpstr>UI Hall of Fame or Shame?</vt:lpstr>
      <vt:lpstr>Design Principles</vt:lpstr>
      <vt:lpstr>Why is Good Design Important?</vt:lpstr>
      <vt:lpstr>PowerPoint Presentation</vt:lpstr>
      <vt:lpstr>Why is Good Design Important?</vt:lpstr>
      <vt:lpstr>Lots of Examples of Bad Design</vt:lpstr>
      <vt:lpstr>Examples of Good Designs?</vt:lpstr>
      <vt:lpstr>Common Characteristics?</vt:lpstr>
      <vt:lpstr>My Examples of Good Designs</vt:lpstr>
      <vt:lpstr>My Examples of Good Designs</vt:lpstr>
      <vt:lpstr>Some Common Characteristics</vt:lpstr>
      <vt:lpstr>Good Design more than Usability</vt:lpstr>
      <vt:lpstr>Outline for Today</vt:lpstr>
      <vt:lpstr>What is Design?</vt:lpstr>
      <vt:lpstr>PowerPoint Presentation</vt:lpstr>
      <vt:lpstr>Myths about Good UX Design</vt:lpstr>
      <vt:lpstr>Early Nintendo Wii Prototypes</vt:lpstr>
      <vt:lpstr>Early Nintendo Wii Prototypes</vt:lpstr>
      <vt:lpstr>Early Nintendo Wii Prototypes</vt:lpstr>
      <vt:lpstr>Myths about Good UX Design</vt:lpstr>
      <vt:lpstr>Myths about Good Design</vt:lpstr>
      <vt:lpstr>Famous Quotes on Marketing</vt:lpstr>
      <vt:lpstr>Famous Quotes on Marketing</vt:lpstr>
      <vt:lpstr>Other Reasons We Can’t Just Ask Users What They Want</vt:lpstr>
      <vt:lpstr>Major Considerations for UX Design</vt:lpstr>
      <vt:lpstr>Why Good UX Design is Hard (1/4)</vt:lpstr>
      <vt:lpstr>Why Good UX Design is Hard (2/4)</vt:lpstr>
      <vt:lpstr>Why Good UX Design is Hard (3/4)</vt:lpstr>
      <vt:lpstr>Why Good UX Design is Hard (4/4)</vt:lpstr>
      <vt:lpstr>Who Builds User Interfaces?</vt:lpstr>
      <vt:lpstr>What Processes are there  for Building Applications?</vt:lpstr>
      <vt:lpstr>What Processes are there  for Building Applications?</vt:lpstr>
      <vt:lpstr>Problems with Waterfall Approach</vt:lpstr>
      <vt:lpstr>PowerPoint Presentation</vt:lpstr>
      <vt:lpstr>The Secret Startup That Saved the Worst Website in America </vt:lpstr>
      <vt:lpstr>Tangent: Gantt Chart</vt:lpstr>
      <vt:lpstr>Problems with Waterfall Approach</vt:lpstr>
      <vt:lpstr>Alternative: Iterative Design</vt:lpstr>
      <vt:lpstr>Administrivia</vt:lpstr>
      <vt:lpstr>Administrivia</vt:lpstr>
      <vt:lpstr>Administrivia Waitlist</vt:lpstr>
      <vt:lpstr>One Minute Break</vt:lpstr>
      <vt:lpstr>Outline for Today</vt:lpstr>
      <vt:lpstr>Design</vt:lpstr>
      <vt:lpstr>Design Representations</vt:lpstr>
      <vt:lpstr>Usability Goals</vt:lpstr>
      <vt:lpstr>Example Usability Goals?</vt:lpstr>
      <vt:lpstr>Some Example Usability Goals (1/2)</vt:lpstr>
      <vt:lpstr>Some Example Usability Goals (2/2)</vt:lpstr>
      <vt:lpstr>How might you measure these example usability goals?</vt:lpstr>
      <vt:lpstr>Case Study:  Game Testing for Fun in Halo 3</vt:lpstr>
      <vt:lpstr>Case Study:  Game Testing for Fun in Halo 3</vt:lpstr>
      <vt:lpstr>Case Study:  Game Testing for Fun in Halo 3</vt:lpstr>
      <vt:lpstr>Case Study:  Game Testing for Fun in Halo 3</vt:lpstr>
      <vt:lpstr>Case Study:  Game Testing for Fun in Halo 3</vt:lpstr>
      <vt:lpstr>NetPromoter</vt:lpstr>
      <vt:lpstr>Outline for Today</vt:lpstr>
      <vt:lpstr>You are Not the User</vt:lpstr>
      <vt:lpstr>You are Not the User</vt:lpstr>
      <vt:lpstr>Phil Agre’s “How to Help Someone Use a Computer”</vt:lpstr>
      <vt:lpstr>Task Analysis</vt:lpstr>
      <vt:lpstr>Example Task Analysis Questions</vt:lpstr>
      <vt:lpstr>Example Task Analysis Questions</vt:lpstr>
      <vt:lpstr>PowerPoint Presentation</vt:lpstr>
      <vt:lpstr>Who?</vt:lpstr>
      <vt:lpstr>Who Uses Ticket Machines?</vt:lpstr>
      <vt:lpstr>Who Uses Ticket Machines?</vt:lpstr>
      <vt:lpstr>What Tasks?</vt:lpstr>
      <vt:lpstr>Where is the Task Performed?</vt:lpstr>
      <vt:lpstr>Relationship Between Users &amp; Data?</vt:lpstr>
      <vt:lpstr>Other Tools Users Have?</vt:lpstr>
      <vt:lpstr>How Often Users Perform the Tasks?</vt:lpstr>
      <vt:lpstr>Use Variety of Methods to Answer  Task Analysis Questions</vt:lpstr>
      <vt:lpstr>Design From Data</vt:lpstr>
      <vt:lpstr>Selecting Tasks</vt:lpstr>
      <vt:lpstr>Using Tasks in Design</vt:lpstr>
      <vt:lpstr>Taking a Step Back</vt:lpstr>
      <vt:lpstr>Action Items</vt:lpstr>
      <vt:lpstr>PowerPoint Presentation</vt:lpstr>
      <vt:lpstr>Google Testing 41 Shades of Blue</vt:lpstr>
      <vt:lpstr>Where People Get Lost in Halo</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1045</cp:revision>
  <cp:lastPrinted>2016-08-30T12:58:42Z</cp:lastPrinted>
  <dcterms:created xsi:type="dcterms:W3CDTF">2009-08-12T18:33:59Z</dcterms:created>
  <dcterms:modified xsi:type="dcterms:W3CDTF">2018-08-29T13:52:26Z</dcterms:modified>
</cp:coreProperties>
</file>